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94A2F2-3BEF-4708-9DBC-C958036D6EA4}">
  <a:tblStyle styleId="{8F94A2F2-3BEF-4708-9DBC-C958036D6E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2"/>
  </p:normalViewPr>
  <p:slideViewPr>
    <p:cSldViewPr snapToGrid="0">
      <p:cViewPr varScale="1">
        <p:scale>
          <a:sx n="151" d="100"/>
          <a:sy n="151" d="100"/>
        </p:scale>
        <p:origin x="71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d4e06215b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34d4e06215b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4d4e06215b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34d4e06215b_2_1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4d90748c4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34d90748c4b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4d4e06215b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34d4e06215b_2_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d90748c4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34d90748c4b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d90748c4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34d90748c4b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4d90748c4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34d90748c4b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df77e324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34df77e3245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4df77e32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34df77e3245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4d4e06215b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34d4e06215b_2_1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d90748c4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4d90748c4b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4d4e06215b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g34d4e06215b_2_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4d90748c4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34d90748c4b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d4e06215b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34d4e06215b_2_1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daf06555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34daf065556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4d4e06215b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34d4e06215b_2_1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4d4e06215b_2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34d4e06215b_2_1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d4e06215b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34d4e06215b_2_1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4daf065556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34daf065556_3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4daf065556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g34daf065556_3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4d4e062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34d4e06215b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4d4e06215b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34d4e06215b_2_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4d4e0621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34d4e0621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4e57f838a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34e57f838a6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4e57f838a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34e57f838a6_2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hyperlink" Target="https://www.sciencedirect.com/science/article/pii/S2772662225000013" TargetMode="External"/><Relationship Id="rId5" Type="http://schemas.openxmlformats.org/officeDocument/2006/relationships/hyperlink" Target="https://www.sciencedirect.com/science/article/pii/S2665917422001799"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hyperlink" Target="https://www.sonatype.com/state-of-the-software-supply-chain/introduction" TargetMode="External"/><Relationship Id="rId4" Type="http://schemas.openxmlformats.org/officeDocument/2006/relationships/hyperlink" Target="https://octoverse.github.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801275" y="-822950"/>
            <a:ext cx="11155680" cy="59664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55" name="Google Shape;55;p13"/>
          <p:cNvSpPr txBox="1"/>
          <p:nvPr/>
        </p:nvSpPr>
        <p:spPr>
          <a:xfrm>
            <a:off x="2262450" y="2259100"/>
            <a:ext cx="5226900" cy="18840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800" b="1" i="0" u="none" strike="noStrike" cap="none">
                <a:solidFill>
                  <a:schemeClr val="lt1"/>
                </a:solidFill>
                <a:latin typeface="Times New Roman"/>
                <a:ea typeface="Times New Roman"/>
                <a:cs typeface="Times New Roman"/>
                <a:sym typeface="Times New Roman"/>
              </a:rPr>
              <a:t>IFT525 Introducing AI into CyberSecurity for Information Technology</a:t>
            </a:r>
            <a:endParaRPr sz="1800"/>
          </a:p>
          <a:p>
            <a:pPr marL="0" marR="0" lvl="0" indent="0" algn="ctr" rtl="0">
              <a:lnSpc>
                <a:spcPct val="140012"/>
              </a:lnSpc>
              <a:spcBef>
                <a:spcPts val="0"/>
              </a:spcBef>
              <a:spcAft>
                <a:spcPts val="0"/>
              </a:spcAft>
              <a:buNone/>
            </a:pPr>
            <a:endParaRPr sz="1800" b="1" i="0" u="none" strike="noStrike" cap="none">
              <a:solidFill>
                <a:schemeClr val="lt1"/>
              </a:solidFill>
              <a:latin typeface="Times New Roman"/>
              <a:ea typeface="Times New Roman"/>
              <a:cs typeface="Times New Roman"/>
              <a:sym typeface="Times New Roman"/>
            </a:endParaRPr>
          </a:p>
          <a:p>
            <a:pPr marL="0" marR="0" lvl="0" indent="0" algn="ctr" rtl="0">
              <a:lnSpc>
                <a:spcPct val="140012"/>
              </a:lnSpc>
              <a:spcBef>
                <a:spcPts val="0"/>
              </a:spcBef>
              <a:spcAft>
                <a:spcPts val="0"/>
              </a:spcAft>
              <a:buNone/>
            </a:pPr>
            <a:r>
              <a:rPr lang="en" sz="1800" b="1" i="0" u="none" strike="noStrike" cap="none">
                <a:solidFill>
                  <a:schemeClr val="lt1"/>
                </a:solidFill>
                <a:latin typeface="Times New Roman"/>
                <a:ea typeface="Times New Roman"/>
                <a:cs typeface="Times New Roman"/>
                <a:sym typeface="Times New Roman"/>
              </a:rPr>
              <a:t>Hemanth Kumar Guntupalli, Pooja Thalur</a:t>
            </a:r>
            <a:endParaRPr sz="1800"/>
          </a:p>
          <a:p>
            <a:pPr marL="0" marR="0" lvl="0" indent="0" algn="ctr" rtl="0">
              <a:lnSpc>
                <a:spcPct val="140012"/>
              </a:lnSpc>
              <a:spcBef>
                <a:spcPts val="0"/>
              </a:spcBef>
              <a:spcAft>
                <a:spcPts val="0"/>
              </a:spcAft>
              <a:buNone/>
            </a:pPr>
            <a:r>
              <a:rPr lang="en" sz="1800" b="1" i="0" u="none" strike="noStrike" cap="none">
                <a:solidFill>
                  <a:schemeClr val="lt1"/>
                </a:solidFill>
                <a:latin typeface="Times New Roman"/>
                <a:ea typeface="Times New Roman"/>
                <a:cs typeface="Times New Roman"/>
                <a:sym typeface="Times New Roman"/>
              </a:rPr>
              <a:t>04/</a:t>
            </a:r>
            <a:r>
              <a:rPr lang="en" sz="1800" b="1">
                <a:solidFill>
                  <a:schemeClr val="lt1"/>
                </a:solidFill>
                <a:latin typeface="Times New Roman"/>
                <a:ea typeface="Times New Roman"/>
                <a:cs typeface="Times New Roman"/>
                <a:sym typeface="Times New Roman"/>
              </a:rPr>
              <a:t>22</a:t>
            </a:r>
            <a:r>
              <a:rPr lang="en" sz="1800" b="1" i="0" u="none" strike="noStrike" cap="none">
                <a:solidFill>
                  <a:schemeClr val="lt1"/>
                </a:solidFill>
                <a:latin typeface="Times New Roman"/>
                <a:ea typeface="Times New Roman"/>
                <a:cs typeface="Times New Roman"/>
                <a:sym typeface="Times New Roman"/>
              </a:rPr>
              <a:t>/2025</a:t>
            </a:r>
            <a:endParaRPr sz="1800"/>
          </a:p>
        </p:txBody>
      </p:sp>
      <p:sp>
        <p:nvSpPr>
          <p:cNvPr id="56" name="Google Shape;56;p13"/>
          <p:cNvSpPr txBox="1"/>
          <p:nvPr/>
        </p:nvSpPr>
        <p:spPr>
          <a:xfrm>
            <a:off x="1828800" y="1009650"/>
            <a:ext cx="6094200" cy="9234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2400" b="1">
                <a:solidFill>
                  <a:schemeClr val="lt1"/>
                </a:solidFill>
                <a:latin typeface="Times New Roman"/>
                <a:ea typeface="Times New Roman"/>
                <a:cs typeface="Times New Roman"/>
                <a:sym typeface="Times New Roman"/>
              </a:rPr>
              <a:t>An AI-Based Web Traffic Monitoring System in Supply Chain Security</a:t>
            </a: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p:nvPr/>
        </p:nvSpPr>
        <p:spPr>
          <a:xfrm flipH="1">
            <a:off x="-1503355" y="-247787"/>
            <a:ext cx="10698480" cy="576072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127" name="Google Shape;127;p22"/>
          <p:cNvSpPr/>
          <p:nvPr/>
        </p:nvSpPr>
        <p:spPr>
          <a:xfrm>
            <a:off x="5796450" y="1594024"/>
            <a:ext cx="3347561" cy="3076004"/>
          </a:xfrm>
          <a:custGeom>
            <a:avLst/>
            <a:gdLst/>
            <a:ahLst/>
            <a:cxnLst/>
            <a:rect l="l" t="t" r="r" b="b"/>
            <a:pathLst>
              <a:path w="8115300" h="7989621" extrusionOk="0">
                <a:moveTo>
                  <a:pt x="0" y="0"/>
                </a:moveTo>
                <a:lnTo>
                  <a:pt x="8115300" y="0"/>
                </a:lnTo>
                <a:lnTo>
                  <a:pt x="8115300" y="7989620"/>
                </a:lnTo>
                <a:lnTo>
                  <a:pt x="0" y="7989620"/>
                </a:lnTo>
                <a:lnTo>
                  <a:pt x="0" y="0"/>
                </a:lnTo>
                <a:close/>
              </a:path>
            </a:pathLst>
          </a:custGeom>
          <a:blipFill rotWithShape="1">
            <a:blip r:embed="rId4">
              <a:alphaModFix/>
            </a:blip>
            <a:stretch>
              <a:fillRect/>
            </a:stretch>
          </a:blipFill>
          <a:ln>
            <a:noFill/>
          </a:ln>
        </p:spPr>
        <p:txBody>
          <a:bodyPr/>
          <a:lstStyle/>
          <a:p>
            <a:endParaRPr lang="en-US"/>
          </a:p>
        </p:txBody>
      </p:sp>
      <p:sp>
        <p:nvSpPr>
          <p:cNvPr id="128" name="Google Shape;128;p22"/>
          <p:cNvSpPr txBox="1"/>
          <p:nvPr/>
        </p:nvSpPr>
        <p:spPr>
          <a:xfrm>
            <a:off x="456409" y="203825"/>
            <a:ext cx="5318700" cy="554100"/>
          </a:xfrm>
          <a:prstGeom prst="rect">
            <a:avLst/>
          </a:prstGeom>
          <a:noFill/>
          <a:ln>
            <a:noFill/>
          </a:ln>
        </p:spPr>
        <p:txBody>
          <a:bodyPr spcFirstLastPara="1" wrap="square" lIns="0" tIns="0" rIns="0" bIns="0" anchor="t" anchorCtr="0">
            <a:spAutoFit/>
          </a:bodyPr>
          <a:lstStyle/>
          <a:p>
            <a:pPr marL="0" marR="0" lvl="0" indent="0" algn="ctr" rtl="0">
              <a:lnSpc>
                <a:spcPct val="113002"/>
              </a:lnSpc>
              <a:spcBef>
                <a:spcPts val="0"/>
              </a:spcBef>
              <a:spcAft>
                <a:spcPts val="0"/>
              </a:spcAft>
              <a:buNone/>
            </a:pPr>
            <a:r>
              <a:rPr lang="en" sz="3600" b="1">
                <a:solidFill>
                  <a:srgbClr val="FFFFFF"/>
                </a:solidFill>
                <a:latin typeface="Times New Roman"/>
                <a:ea typeface="Times New Roman"/>
                <a:cs typeface="Times New Roman"/>
                <a:sym typeface="Times New Roman"/>
              </a:rPr>
              <a:t>PROPOSED SOLUTION</a:t>
            </a:r>
            <a:endParaRPr sz="700">
              <a:latin typeface="Times New Roman"/>
              <a:ea typeface="Times New Roman"/>
              <a:cs typeface="Times New Roman"/>
              <a:sym typeface="Times New Roman"/>
            </a:endParaRPr>
          </a:p>
        </p:txBody>
      </p:sp>
      <p:sp>
        <p:nvSpPr>
          <p:cNvPr id="129" name="Google Shape;129;p22"/>
          <p:cNvSpPr txBox="1"/>
          <p:nvPr/>
        </p:nvSpPr>
        <p:spPr>
          <a:xfrm>
            <a:off x="910150" y="1361800"/>
            <a:ext cx="5235000" cy="2216700"/>
          </a:xfrm>
          <a:prstGeom prst="rect">
            <a:avLst/>
          </a:prstGeom>
          <a:noFill/>
          <a:ln>
            <a:noFill/>
          </a:ln>
        </p:spPr>
        <p:txBody>
          <a:bodyPr spcFirstLastPara="1" wrap="square" lIns="0" tIns="0" rIns="0" bIns="0" anchor="t" anchorCtr="0">
            <a:spAutoFit/>
          </a:bodyPr>
          <a:lstStyle/>
          <a:p>
            <a:pPr marL="304800" marR="0" lvl="1" indent="-177800" algn="just" rtl="0">
              <a:lnSpc>
                <a:spcPct val="140014"/>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Modular design leveraging Unsupervised Machine Learning and Behavioral Analytics.</a:t>
            </a:r>
            <a:endParaRPr sz="1800">
              <a:solidFill>
                <a:srgbClr val="FFFFFF"/>
              </a:solidFill>
              <a:latin typeface="Times New Roman"/>
              <a:ea typeface="Times New Roman"/>
              <a:cs typeface="Times New Roman"/>
              <a:sym typeface="Times New Roman"/>
            </a:endParaRPr>
          </a:p>
          <a:p>
            <a:pPr marL="304800" marR="0" lvl="1" indent="-133350" algn="just" rtl="0">
              <a:lnSpc>
                <a:spcPct val="140014"/>
              </a:lnSpc>
              <a:spcBef>
                <a:spcPts val="0"/>
              </a:spcBef>
              <a:spcAft>
                <a:spcPts val="0"/>
              </a:spcAft>
              <a:buClr>
                <a:srgbClr val="FFFFFF"/>
              </a:buClr>
              <a:buSzPts val="1100"/>
              <a:buFont typeface="Times New Roman"/>
              <a:buChar char="•"/>
            </a:pPr>
            <a:r>
              <a:rPr lang="en" sz="1800">
                <a:solidFill>
                  <a:srgbClr val="FFFFFF"/>
                </a:solidFill>
                <a:latin typeface="Times New Roman"/>
                <a:ea typeface="Times New Roman"/>
                <a:cs typeface="Times New Roman"/>
                <a:sym typeface="Times New Roman"/>
              </a:rPr>
              <a:t>Federated Learning integration for third-party behavioral modeling</a:t>
            </a:r>
            <a:endParaRPr sz="1800">
              <a:solidFill>
                <a:srgbClr val="FFFFFF"/>
              </a:solidFill>
              <a:latin typeface="Times New Roman"/>
              <a:ea typeface="Times New Roman"/>
              <a:cs typeface="Times New Roman"/>
              <a:sym typeface="Times New Roman"/>
            </a:endParaRPr>
          </a:p>
          <a:p>
            <a:pPr marL="304800" marR="0" lvl="1" indent="-133350" algn="just" rtl="0">
              <a:lnSpc>
                <a:spcPct val="140014"/>
              </a:lnSpc>
              <a:spcBef>
                <a:spcPts val="0"/>
              </a:spcBef>
              <a:spcAft>
                <a:spcPts val="0"/>
              </a:spcAft>
              <a:buClr>
                <a:srgbClr val="FFFFFF"/>
              </a:buClr>
              <a:buSzPts val="1100"/>
              <a:buFont typeface="Times New Roman"/>
              <a:buChar char="•"/>
            </a:pPr>
            <a:r>
              <a:rPr lang="en" sz="1800">
                <a:solidFill>
                  <a:srgbClr val="FFFFFF"/>
                </a:solidFill>
                <a:latin typeface="Times New Roman"/>
                <a:ea typeface="Times New Roman"/>
                <a:cs typeface="Times New Roman"/>
                <a:sym typeface="Times New Roman"/>
              </a:rPr>
              <a:t>Explainable AI (XAI) module for human analyst verification.</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p:nvPr/>
        </p:nvSpPr>
        <p:spPr>
          <a:xfrm flipH="1">
            <a:off x="-1325880" y="-1017875"/>
            <a:ext cx="10469880" cy="61722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135" name="Google Shape;135;p23"/>
          <p:cNvSpPr txBox="1"/>
          <p:nvPr/>
        </p:nvSpPr>
        <p:spPr>
          <a:xfrm>
            <a:off x="712875" y="1239975"/>
            <a:ext cx="4719300" cy="215400"/>
          </a:xfrm>
          <a:prstGeom prst="rect">
            <a:avLst/>
          </a:prstGeom>
          <a:noFill/>
          <a:ln>
            <a:noFill/>
          </a:ln>
        </p:spPr>
        <p:txBody>
          <a:bodyPr spcFirstLastPara="1" wrap="square" lIns="0" tIns="0" rIns="0" bIns="0" anchor="t" anchorCtr="0">
            <a:spAutoFit/>
          </a:bodyPr>
          <a:lstStyle/>
          <a:p>
            <a:pPr marL="304800" marR="0" lvl="1" indent="-107950" algn="l" rtl="0">
              <a:lnSpc>
                <a:spcPct val="140014"/>
              </a:lnSpc>
              <a:spcBef>
                <a:spcPts val="0"/>
              </a:spcBef>
              <a:spcAft>
                <a:spcPts val="0"/>
              </a:spcAft>
              <a:buClr>
                <a:srgbClr val="FFFFFF"/>
              </a:buClr>
              <a:buSzPts val="700"/>
              <a:buChar char="•"/>
            </a:pPr>
            <a:endParaRPr>
              <a:solidFill>
                <a:srgbClr val="FFFFFF"/>
              </a:solidFill>
            </a:endParaRPr>
          </a:p>
        </p:txBody>
      </p:sp>
      <p:pic>
        <p:nvPicPr>
          <p:cNvPr id="136" name="Google Shape;136;p23"/>
          <p:cNvPicPr preferRelativeResize="0"/>
          <p:nvPr/>
        </p:nvPicPr>
        <p:blipFill>
          <a:blip r:embed="rId4">
            <a:alphaModFix/>
          </a:blip>
          <a:stretch>
            <a:fillRect/>
          </a:stretch>
        </p:blipFill>
        <p:spPr>
          <a:xfrm>
            <a:off x="2160225" y="0"/>
            <a:ext cx="4823550" cy="5143501"/>
          </a:xfrm>
          <a:prstGeom prst="rect">
            <a:avLst/>
          </a:prstGeom>
          <a:noFill/>
          <a:ln>
            <a:noFill/>
          </a:ln>
        </p:spPr>
      </p:pic>
      <p:sp>
        <p:nvSpPr>
          <p:cNvPr id="137" name="Google Shape;137;p23"/>
          <p:cNvSpPr txBox="1"/>
          <p:nvPr/>
        </p:nvSpPr>
        <p:spPr>
          <a:xfrm>
            <a:off x="3266575" y="180500"/>
            <a:ext cx="2481600" cy="40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Process Flow</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p:nvPr/>
        </p:nvSpPr>
        <p:spPr>
          <a:xfrm>
            <a:off x="-43325" y="163"/>
            <a:ext cx="996696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grpSp>
        <p:nvGrpSpPr>
          <p:cNvPr id="143" name="Google Shape;143;p24"/>
          <p:cNvGrpSpPr/>
          <p:nvPr/>
        </p:nvGrpSpPr>
        <p:grpSpPr>
          <a:xfrm>
            <a:off x="407476" y="511053"/>
            <a:ext cx="4318028" cy="4121394"/>
            <a:chOff x="-366471" y="-11891"/>
            <a:chExt cx="15572971" cy="14863810"/>
          </a:xfrm>
        </p:grpSpPr>
        <p:sp>
          <p:nvSpPr>
            <p:cNvPr id="144" name="Google Shape;144;p24"/>
            <p:cNvSpPr/>
            <p:nvPr/>
          </p:nvSpPr>
          <p:spPr>
            <a:xfrm>
              <a:off x="-366471" y="-11891"/>
              <a:ext cx="15572971" cy="14863810"/>
            </a:xfrm>
            <a:custGeom>
              <a:avLst/>
              <a:gdLst/>
              <a:ahLst/>
              <a:cxnLst/>
              <a:rect l="l" t="t" r="r" b="b"/>
              <a:pathLst>
                <a:path w="15572971" h="14863810" extrusionOk="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5" name="Google Shape;145;p24"/>
            <p:cNvSpPr/>
            <p:nvPr/>
          </p:nvSpPr>
          <p:spPr>
            <a:xfrm>
              <a:off x="-156193" y="188812"/>
              <a:ext cx="15152415" cy="14462405"/>
            </a:xfrm>
            <a:custGeom>
              <a:avLst/>
              <a:gdLst/>
              <a:ahLst/>
              <a:cxnLst/>
              <a:rect l="l" t="t" r="r" b="b"/>
              <a:pathLst>
                <a:path w="15152415" h="14462405" extrusionOk="0">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6" name="Google Shape;146;p24"/>
            <p:cNvSpPr/>
            <p:nvPr/>
          </p:nvSpPr>
          <p:spPr>
            <a:xfrm>
              <a:off x="223301" y="551024"/>
              <a:ext cx="14393427" cy="13737979"/>
            </a:xfrm>
            <a:custGeom>
              <a:avLst/>
              <a:gdLst/>
              <a:ahLst/>
              <a:cxnLst/>
              <a:rect l="l" t="t" r="r" b="b"/>
              <a:pathLst>
                <a:path w="14393427" h="13737979" extrusionOk="0">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4">
                <a:alphaModFix/>
              </a:blip>
              <a:stretch>
                <a:fillRect l="-38489" r="-3848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147" name="Google Shape;147;p24"/>
          <p:cNvSpPr txBox="1"/>
          <p:nvPr/>
        </p:nvSpPr>
        <p:spPr>
          <a:xfrm>
            <a:off x="4042600" y="1019675"/>
            <a:ext cx="4587000" cy="2432700"/>
          </a:xfrm>
          <a:prstGeom prst="rect">
            <a:avLst/>
          </a:prstGeom>
          <a:noFill/>
          <a:ln>
            <a:noFill/>
          </a:ln>
        </p:spPr>
        <p:txBody>
          <a:bodyPr spcFirstLastPara="1" wrap="square" lIns="0" tIns="0" rIns="0" bIns="0" anchor="t" anchorCtr="0">
            <a:spAutoFit/>
          </a:bodyPr>
          <a:lstStyle/>
          <a:p>
            <a:pPr marL="0" marR="0" lvl="0" indent="0" algn="r" rtl="0">
              <a:lnSpc>
                <a:spcPct val="113002"/>
              </a:lnSpc>
              <a:spcBef>
                <a:spcPts val="0"/>
              </a:spcBef>
              <a:spcAft>
                <a:spcPts val="0"/>
              </a:spcAft>
              <a:buNone/>
            </a:pPr>
            <a:r>
              <a:rPr lang="en" sz="3600" b="1">
                <a:solidFill>
                  <a:srgbClr val="FFFFFF"/>
                </a:solidFill>
              </a:rPr>
              <a:t>TECHNICAL DETAILS &amp; ARCHITECTURAL DIAGRAM</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p:nvPr/>
        </p:nvSpPr>
        <p:spPr>
          <a:xfrm>
            <a:off x="0" y="0"/>
            <a:ext cx="1069848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153" name="Google Shape;153;p25"/>
          <p:cNvSpPr txBox="1"/>
          <p:nvPr/>
        </p:nvSpPr>
        <p:spPr>
          <a:xfrm>
            <a:off x="483725" y="530025"/>
            <a:ext cx="7550700" cy="8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Times New Roman"/>
                <a:ea typeface="Times New Roman"/>
                <a:cs typeface="Times New Roman"/>
                <a:sym typeface="Times New Roman"/>
              </a:rPr>
              <a:t>Data Flow &amp; Ingestion</a:t>
            </a:r>
            <a:endParaRPr sz="1900">
              <a:solidFill>
                <a:schemeClr val="lt1"/>
              </a:solidFill>
              <a:latin typeface="Times New Roman"/>
              <a:ea typeface="Times New Roman"/>
              <a:cs typeface="Times New Roman"/>
              <a:sym typeface="Times New Roman"/>
            </a:endParaRPr>
          </a:p>
        </p:txBody>
      </p:sp>
      <p:sp>
        <p:nvSpPr>
          <p:cNvPr id="154" name="Google Shape;154;p25"/>
          <p:cNvSpPr txBox="1"/>
          <p:nvPr/>
        </p:nvSpPr>
        <p:spPr>
          <a:xfrm>
            <a:off x="212925" y="983550"/>
            <a:ext cx="10254600" cy="317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Clr>
                <a:schemeClr val="lt1"/>
              </a:buClr>
              <a:buSzPts val="1800"/>
              <a:buChar char="●"/>
            </a:pPr>
            <a:r>
              <a:rPr lang="en" sz="1800" b="1">
                <a:solidFill>
                  <a:schemeClr val="lt1"/>
                </a:solidFill>
                <a:latin typeface="Times New Roman"/>
                <a:ea typeface="Times New Roman"/>
                <a:cs typeface="Times New Roman"/>
                <a:sym typeface="Times New Roman"/>
              </a:rPr>
              <a:t>Sources:</a:t>
            </a:r>
            <a:r>
              <a:rPr lang="en" sz="1800">
                <a:solidFill>
                  <a:schemeClr val="lt1"/>
                </a:solidFill>
                <a:latin typeface="Times New Roman"/>
                <a:ea typeface="Times New Roman"/>
                <a:cs typeface="Times New Roman"/>
                <a:sym typeface="Times New Roman"/>
              </a:rPr>
              <a:t> Web application logs, internal data, and external security reports.</a:t>
            </a:r>
            <a:endParaRPr sz="180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Char char="●"/>
            </a:pPr>
            <a:r>
              <a:rPr lang="en" sz="1800">
                <a:solidFill>
                  <a:schemeClr val="lt1"/>
                </a:solidFill>
                <a:latin typeface="Times New Roman"/>
                <a:ea typeface="Times New Roman"/>
                <a:cs typeface="Times New Roman"/>
                <a:sym typeface="Times New Roman"/>
              </a:rPr>
              <a:t>Real-time data streaming to gather information instantly.</a:t>
            </a:r>
            <a:endParaRPr sz="18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Raw data is converted into forms like csv, keeping only the data required</a:t>
            </a:r>
            <a:endParaRPr sz="1800">
              <a:solidFill>
                <a:schemeClr val="lt1"/>
              </a:solidFill>
              <a:latin typeface="Times New Roman"/>
              <a:ea typeface="Times New Roman"/>
              <a:cs typeface="Times New Roman"/>
              <a:sym typeface="Times New Roman"/>
            </a:endParaRPr>
          </a:p>
        </p:txBody>
      </p:sp>
      <p:pic>
        <p:nvPicPr>
          <p:cNvPr id="155" name="Google Shape;155;p25"/>
          <p:cNvPicPr preferRelativeResize="0"/>
          <p:nvPr/>
        </p:nvPicPr>
        <p:blipFill>
          <a:blip r:embed="rId4">
            <a:alphaModFix/>
          </a:blip>
          <a:stretch>
            <a:fillRect/>
          </a:stretch>
        </p:blipFill>
        <p:spPr>
          <a:xfrm>
            <a:off x="2418325" y="1879950"/>
            <a:ext cx="5000624" cy="200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p:nvPr/>
        </p:nvSpPr>
        <p:spPr>
          <a:xfrm>
            <a:off x="1" y="43325"/>
            <a:ext cx="987552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161" name="Google Shape;161;p26"/>
          <p:cNvSpPr txBox="1"/>
          <p:nvPr/>
        </p:nvSpPr>
        <p:spPr>
          <a:xfrm>
            <a:off x="884325" y="460200"/>
            <a:ext cx="7679100" cy="452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lt1"/>
                </a:solidFill>
                <a:latin typeface="Times New Roman"/>
                <a:ea typeface="Times New Roman"/>
                <a:cs typeface="Times New Roman"/>
                <a:sym typeface="Times New Roman"/>
              </a:rPr>
              <a:t>Processing, Storage</a:t>
            </a:r>
            <a:endParaRPr sz="1800" b="1">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Char char="●"/>
            </a:pPr>
            <a:r>
              <a:rPr lang="en" sz="1800" b="1">
                <a:solidFill>
                  <a:schemeClr val="lt1"/>
                </a:solidFill>
                <a:latin typeface="Times New Roman"/>
                <a:ea typeface="Times New Roman"/>
                <a:cs typeface="Times New Roman"/>
                <a:sym typeface="Times New Roman"/>
              </a:rPr>
              <a:t>Processing:</a:t>
            </a:r>
            <a:r>
              <a:rPr lang="en" sz="1800">
                <a:solidFill>
                  <a:schemeClr val="lt1"/>
                </a:solidFill>
                <a:latin typeface="Times New Roman"/>
                <a:ea typeface="Times New Roman"/>
                <a:cs typeface="Times New Roman"/>
                <a:sym typeface="Times New Roman"/>
              </a:rPr>
              <a:t> Real-time analysis using tools like Apache Kafka and Spark for quick anomaly detection.</a:t>
            </a:r>
            <a:endParaRPr sz="180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Char char="●"/>
            </a:pPr>
            <a:r>
              <a:rPr lang="en" sz="1800" b="1">
                <a:solidFill>
                  <a:schemeClr val="lt1"/>
                </a:solidFill>
                <a:latin typeface="Times New Roman"/>
                <a:ea typeface="Times New Roman"/>
                <a:cs typeface="Times New Roman"/>
                <a:sym typeface="Times New Roman"/>
              </a:rPr>
              <a:t>Storage:</a:t>
            </a:r>
            <a:r>
              <a:rPr lang="en" sz="1800">
                <a:solidFill>
                  <a:schemeClr val="lt1"/>
                </a:solidFill>
                <a:latin typeface="Times New Roman"/>
                <a:ea typeface="Times New Roman"/>
                <a:cs typeface="Times New Roman"/>
                <a:sym typeface="Times New Roman"/>
              </a:rPr>
              <a:t> Stores results securely in databases/files and cloud storage</a:t>
            </a:r>
            <a:endParaRPr sz="18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b="1">
                <a:solidFill>
                  <a:schemeClr val="lt1"/>
                </a:solidFill>
                <a:latin typeface="Times New Roman"/>
                <a:ea typeface="Times New Roman"/>
                <a:cs typeface="Times New Roman"/>
                <a:sym typeface="Times New Roman"/>
              </a:rPr>
              <a:t>Interface</a:t>
            </a:r>
            <a:endParaRPr sz="1800" b="1">
              <a:solidFill>
                <a:schemeClr val="lt1"/>
              </a:solidFill>
              <a:latin typeface="Times New Roman"/>
              <a:ea typeface="Times New Roman"/>
              <a:cs typeface="Times New Roman"/>
              <a:sym typeface="Times New Roman"/>
            </a:endParaRPr>
          </a:p>
          <a:p>
            <a:pPr marL="457200" lvl="0" indent="-342900" algn="l" rtl="0">
              <a:lnSpc>
                <a:spcPct val="115000"/>
              </a:lnSpc>
              <a:spcBef>
                <a:spcPts val="120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Web dashboards for monitoring alerts.</a:t>
            </a:r>
            <a:endParaRPr sz="180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APIs for automated system interactions.</a:t>
            </a:r>
            <a:endParaRPr sz="18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800" b="1">
                <a:solidFill>
                  <a:schemeClr val="lt1"/>
                </a:solidFill>
                <a:latin typeface="Times New Roman"/>
                <a:ea typeface="Times New Roman"/>
                <a:cs typeface="Times New Roman"/>
                <a:sym typeface="Times New Roman"/>
              </a:rPr>
              <a:t>Scalability &amp; Security measures</a:t>
            </a:r>
            <a:endParaRPr sz="1800" b="1">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Char char="●"/>
            </a:pPr>
            <a:r>
              <a:rPr lang="en" sz="1800" b="1">
                <a:solidFill>
                  <a:schemeClr val="lt1"/>
                </a:solidFill>
                <a:latin typeface="Times New Roman"/>
                <a:ea typeface="Times New Roman"/>
                <a:cs typeface="Times New Roman"/>
                <a:sym typeface="Times New Roman"/>
              </a:rPr>
              <a:t>Federated Learning:</a:t>
            </a:r>
            <a:r>
              <a:rPr lang="en" sz="1800">
                <a:solidFill>
                  <a:schemeClr val="lt1"/>
                </a:solidFill>
                <a:latin typeface="Times New Roman"/>
                <a:ea typeface="Times New Roman"/>
                <a:cs typeface="Times New Roman"/>
                <a:sym typeface="Times New Roman"/>
              </a:rPr>
              <a:t> Share only model updates, never raw vendor data</a:t>
            </a:r>
            <a:endParaRPr sz="180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Integrate adversarial training </a:t>
            </a:r>
            <a:br>
              <a:rPr lang="en" sz="1800">
                <a:solidFill>
                  <a:schemeClr val="lt1"/>
                </a:solidFill>
                <a:latin typeface="Times New Roman"/>
                <a:ea typeface="Times New Roman"/>
                <a:cs typeface="Times New Roman"/>
                <a:sym typeface="Times New Roman"/>
              </a:rPr>
            </a:br>
            <a:endParaRPr sz="1800" b="1">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p:nvPr/>
        </p:nvSpPr>
        <p:spPr>
          <a:xfrm>
            <a:off x="2" y="0"/>
            <a:ext cx="1010412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pic>
        <p:nvPicPr>
          <p:cNvPr id="167" name="Google Shape;167;p27"/>
          <p:cNvPicPr preferRelativeResize="0"/>
          <p:nvPr/>
        </p:nvPicPr>
        <p:blipFill>
          <a:blip r:embed="rId4">
            <a:alphaModFix/>
          </a:blip>
          <a:stretch>
            <a:fillRect/>
          </a:stretch>
        </p:blipFill>
        <p:spPr>
          <a:xfrm>
            <a:off x="631650" y="916150"/>
            <a:ext cx="8668951" cy="3189600"/>
          </a:xfrm>
          <a:prstGeom prst="rect">
            <a:avLst/>
          </a:prstGeom>
          <a:noFill/>
          <a:ln>
            <a:noFill/>
          </a:ln>
        </p:spPr>
      </p:pic>
      <p:sp>
        <p:nvSpPr>
          <p:cNvPr id="168" name="Google Shape;168;p27"/>
          <p:cNvSpPr txBox="1"/>
          <p:nvPr/>
        </p:nvSpPr>
        <p:spPr>
          <a:xfrm>
            <a:off x="631650" y="369975"/>
            <a:ext cx="5324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Times New Roman"/>
                <a:ea typeface="Times New Roman"/>
                <a:cs typeface="Times New Roman"/>
                <a:sym typeface="Times New Roman"/>
              </a:rPr>
              <a:t>Anomaly Detection Model</a:t>
            </a:r>
            <a:endParaRPr sz="2000" b="1">
              <a:solidFill>
                <a:schemeClr val="lt1"/>
              </a:solidFill>
              <a:latin typeface="Times New Roman"/>
              <a:ea typeface="Times New Roman"/>
              <a:cs typeface="Times New Roman"/>
              <a:sym typeface="Times New Roman"/>
            </a:endParaRPr>
          </a:p>
        </p:txBody>
      </p:sp>
      <p:sp>
        <p:nvSpPr>
          <p:cNvPr id="169" name="Google Shape;169;p27"/>
          <p:cNvSpPr txBox="1"/>
          <p:nvPr/>
        </p:nvSpPr>
        <p:spPr>
          <a:xfrm>
            <a:off x="640675" y="4277225"/>
            <a:ext cx="8798100" cy="6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Times New Roman"/>
                <a:ea typeface="Times New Roman"/>
                <a:cs typeface="Times New Roman"/>
                <a:sym typeface="Times New Roman"/>
              </a:rPr>
              <a:t>After this an explainable AI can be used to generate transparent results using LIME, SHAP, ELI5, etc. libraries in Python</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p:nvPr/>
        </p:nvSpPr>
        <p:spPr>
          <a:xfrm>
            <a:off x="-153398" y="0"/>
            <a:ext cx="1010412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175" name="Google Shape;175;p28"/>
          <p:cNvSpPr txBox="1"/>
          <p:nvPr/>
        </p:nvSpPr>
        <p:spPr>
          <a:xfrm>
            <a:off x="631650" y="369975"/>
            <a:ext cx="5324100" cy="5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solidFill>
                <a:schemeClr val="lt1"/>
              </a:solidFill>
              <a:latin typeface="Times New Roman"/>
              <a:ea typeface="Times New Roman"/>
              <a:cs typeface="Times New Roman"/>
              <a:sym typeface="Times New Roman"/>
            </a:endParaRPr>
          </a:p>
        </p:txBody>
      </p:sp>
      <p:pic>
        <p:nvPicPr>
          <p:cNvPr id="176" name="Google Shape;176;p28"/>
          <p:cNvPicPr preferRelativeResize="0"/>
          <p:nvPr/>
        </p:nvPicPr>
        <p:blipFill rotWithShape="1">
          <a:blip r:embed="rId4">
            <a:alphaModFix/>
          </a:blip>
          <a:srcRect l="-294370" t="1800" r="294370" b="-1800"/>
          <a:stretch/>
        </p:blipFill>
        <p:spPr>
          <a:xfrm>
            <a:off x="2150847" y="541400"/>
            <a:ext cx="1900575" cy="3510225"/>
          </a:xfrm>
          <a:prstGeom prst="rect">
            <a:avLst/>
          </a:prstGeom>
          <a:noFill/>
          <a:ln>
            <a:noFill/>
          </a:ln>
        </p:spPr>
      </p:pic>
      <p:pic>
        <p:nvPicPr>
          <p:cNvPr id="177" name="Google Shape;177;p28"/>
          <p:cNvPicPr preferRelativeResize="0"/>
          <p:nvPr/>
        </p:nvPicPr>
        <p:blipFill>
          <a:blip r:embed="rId5">
            <a:alphaModFix/>
          </a:blip>
          <a:stretch>
            <a:fillRect/>
          </a:stretch>
        </p:blipFill>
        <p:spPr>
          <a:xfrm>
            <a:off x="905120" y="752813"/>
            <a:ext cx="5420475" cy="3087399"/>
          </a:xfrm>
          <a:prstGeom prst="rect">
            <a:avLst/>
          </a:prstGeom>
          <a:noFill/>
          <a:ln>
            <a:noFill/>
          </a:ln>
        </p:spPr>
      </p:pic>
      <p:pic>
        <p:nvPicPr>
          <p:cNvPr id="178" name="Google Shape;178;p28"/>
          <p:cNvPicPr preferRelativeResize="0"/>
          <p:nvPr/>
        </p:nvPicPr>
        <p:blipFill>
          <a:blip r:embed="rId6">
            <a:alphaModFix/>
          </a:blip>
          <a:stretch>
            <a:fillRect/>
          </a:stretch>
        </p:blipFill>
        <p:spPr>
          <a:xfrm>
            <a:off x="6691200" y="108250"/>
            <a:ext cx="2729550" cy="4800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p:nvPr/>
        </p:nvSpPr>
        <p:spPr>
          <a:xfrm>
            <a:off x="2" y="0"/>
            <a:ext cx="1010412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184" name="Google Shape;184;p29"/>
          <p:cNvSpPr txBox="1"/>
          <p:nvPr/>
        </p:nvSpPr>
        <p:spPr>
          <a:xfrm>
            <a:off x="631650" y="369975"/>
            <a:ext cx="5324100" cy="5052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800">
                <a:solidFill>
                  <a:schemeClr val="lt1"/>
                </a:solidFill>
                <a:latin typeface="Times New Roman"/>
                <a:ea typeface="Times New Roman"/>
                <a:cs typeface="Times New Roman"/>
                <a:sym typeface="Times New Roman"/>
              </a:rPr>
              <a:t>Key anomaly patterns the system can uncover:</a:t>
            </a:r>
            <a:endParaRPr sz="1800">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2000" b="1">
              <a:solidFill>
                <a:schemeClr val="lt1"/>
              </a:solidFill>
              <a:latin typeface="Times New Roman"/>
              <a:ea typeface="Times New Roman"/>
              <a:cs typeface="Times New Roman"/>
              <a:sym typeface="Times New Roman"/>
            </a:endParaRPr>
          </a:p>
        </p:txBody>
      </p:sp>
      <p:sp>
        <p:nvSpPr>
          <p:cNvPr id="185" name="Google Shape;185;p29"/>
          <p:cNvSpPr txBox="1"/>
          <p:nvPr/>
        </p:nvSpPr>
        <p:spPr>
          <a:xfrm>
            <a:off x="586550" y="929450"/>
            <a:ext cx="8843100" cy="34923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120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Unusual Traffic Destinations</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Timing &amp; Volume Deviations</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Authentication &amp; Access Anomalies</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Protocol &amp; Flow‐Metadata Shifts</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File &amp; Software Integrity Abnormalities</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Uncharacteristic API Calls</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Behavioral Drift Over Time</a:t>
            </a:r>
            <a:endParaRPr sz="1800">
              <a:solidFill>
                <a:schemeClr val="lt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Cross‐Correlation Flags</a:t>
            </a:r>
            <a:endParaRPr sz="1800">
              <a:solidFill>
                <a:schemeClr val="lt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p:nvPr/>
        </p:nvSpPr>
        <p:spPr>
          <a:xfrm flipH="1">
            <a:off x="-1600200" y="0"/>
            <a:ext cx="10744200" cy="5477828"/>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191" name="Google Shape;191;p30"/>
          <p:cNvSpPr txBox="1"/>
          <p:nvPr/>
        </p:nvSpPr>
        <p:spPr>
          <a:xfrm>
            <a:off x="632860" y="2330643"/>
            <a:ext cx="3568500" cy="1077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endParaRPr sz="700"/>
          </a:p>
        </p:txBody>
      </p:sp>
      <p:sp>
        <p:nvSpPr>
          <p:cNvPr id="192" name="Google Shape;192;p30"/>
          <p:cNvSpPr txBox="1"/>
          <p:nvPr/>
        </p:nvSpPr>
        <p:spPr>
          <a:xfrm>
            <a:off x="709800" y="1006300"/>
            <a:ext cx="7724400" cy="2609100"/>
          </a:xfrm>
          <a:prstGeom prst="rect">
            <a:avLst/>
          </a:prstGeom>
          <a:noFill/>
          <a:ln>
            <a:noFill/>
          </a:ln>
        </p:spPr>
        <p:txBody>
          <a:bodyPr spcFirstLastPara="1" wrap="square" lIns="0" tIns="0" rIns="0" bIns="0" anchor="ctr" anchorCtr="0">
            <a:noAutofit/>
          </a:bodyPr>
          <a:lstStyle/>
          <a:p>
            <a:pPr marL="0" marR="0" lvl="0" indent="0" algn="ctr" rtl="0">
              <a:lnSpc>
                <a:spcPct val="112995"/>
              </a:lnSpc>
              <a:spcBef>
                <a:spcPts val="0"/>
              </a:spcBef>
              <a:spcAft>
                <a:spcPts val="0"/>
              </a:spcAft>
              <a:buNone/>
            </a:pPr>
            <a:r>
              <a:rPr lang="en" sz="5200" b="1">
                <a:solidFill>
                  <a:srgbClr val="FFFFFF"/>
                </a:solidFill>
              </a:rPr>
              <a:t>Validation &amp; Ethical Design Considerations</a:t>
            </a:r>
            <a:endParaRPr sz="700"/>
          </a:p>
        </p:txBody>
      </p:sp>
      <p:sp>
        <p:nvSpPr>
          <p:cNvPr id="193" name="Google Shape;193;p30"/>
          <p:cNvSpPr txBox="1"/>
          <p:nvPr/>
        </p:nvSpPr>
        <p:spPr>
          <a:xfrm>
            <a:off x="4942545" y="2331527"/>
            <a:ext cx="3568500" cy="1077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p:nvPr/>
        </p:nvSpPr>
        <p:spPr>
          <a:xfrm flipH="1">
            <a:off x="-1051560" y="0"/>
            <a:ext cx="10195560" cy="51435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199" name="Google Shape;199;p31"/>
          <p:cNvSpPr txBox="1"/>
          <p:nvPr/>
        </p:nvSpPr>
        <p:spPr>
          <a:xfrm>
            <a:off x="632860" y="2330643"/>
            <a:ext cx="3568500" cy="1077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endParaRPr sz="700"/>
          </a:p>
        </p:txBody>
      </p:sp>
      <p:sp>
        <p:nvSpPr>
          <p:cNvPr id="200" name="Google Shape;200;p31"/>
          <p:cNvSpPr txBox="1"/>
          <p:nvPr/>
        </p:nvSpPr>
        <p:spPr>
          <a:xfrm>
            <a:off x="786650" y="884250"/>
            <a:ext cx="7724400" cy="4082100"/>
          </a:xfrm>
          <a:prstGeom prst="rect">
            <a:avLst/>
          </a:prstGeom>
          <a:noFill/>
          <a:ln>
            <a:noFill/>
          </a:ln>
        </p:spPr>
        <p:txBody>
          <a:bodyPr spcFirstLastPara="1" wrap="square" lIns="0" tIns="0" rIns="0" bIns="0" anchor="t" anchorCtr="0">
            <a:spAutoFit/>
          </a:bodyPr>
          <a:lstStyle/>
          <a:p>
            <a:pPr marL="457200" lvl="0" indent="-330200" algn="l" rtl="0">
              <a:lnSpc>
                <a:spcPct val="115000"/>
              </a:lnSpc>
              <a:spcBef>
                <a:spcPts val="1200"/>
              </a:spcBef>
              <a:spcAft>
                <a:spcPts val="0"/>
              </a:spcAft>
              <a:buClr>
                <a:schemeClr val="lt1"/>
              </a:buClr>
              <a:buSzPts val="1600"/>
              <a:buChar char="●"/>
            </a:pPr>
            <a:r>
              <a:rPr lang="en" sz="1600" b="1">
                <a:solidFill>
                  <a:schemeClr val="lt1"/>
                </a:solidFill>
              </a:rPr>
              <a:t>Accuracy</a:t>
            </a:r>
            <a:r>
              <a:rPr lang="en" sz="1600">
                <a:solidFill>
                  <a:schemeClr val="lt1"/>
                </a:solidFill>
              </a:rPr>
              <a:t>: How well the system correctly identified true anomalies.</a:t>
            </a:r>
            <a:br>
              <a:rPr lang="en" sz="1600">
                <a:solidFill>
                  <a:schemeClr val="lt1"/>
                </a:solidFill>
              </a:rPr>
            </a:b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 sz="1600" b="1">
                <a:solidFill>
                  <a:schemeClr val="lt1"/>
                </a:solidFill>
              </a:rPr>
              <a:t>Precision/Recall</a:t>
            </a:r>
            <a:r>
              <a:rPr lang="en" sz="1600">
                <a:solidFill>
                  <a:schemeClr val="lt1"/>
                </a:solidFill>
              </a:rPr>
              <a:t>: To assess false positives vs. actual threat capture.</a:t>
            </a:r>
            <a:br>
              <a:rPr lang="en" sz="1600">
                <a:solidFill>
                  <a:schemeClr val="lt1"/>
                </a:solidFill>
              </a:rPr>
            </a:b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 sz="1600" b="1">
                <a:solidFill>
                  <a:schemeClr val="lt1"/>
                </a:solidFill>
              </a:rPr>
              <a:t>F1 Score</a:t>
            </a:r>
            <a:r>
              <a:rPr lang="en" sz="1600">
                <a:solidFill>
                  <a:schemeClr val="lt1"/>
                </a:solidFill>
              </a:rPr>
              <a:t>: Balance of precision and recall.</a:t>
            </a:r>
            <a:br>
              <a:rPr lang="en" sz="1600">
                <a:solidFill>
                  <a:schemeClr val="lt1"/>
                </a:solidFill>
              </a:rPr>
            </a:b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 sz="1600" b="1">
                <a:solidFill>
                  <a:schemeClr val="lt1"/>
                </a:solidFill>
              </a:rPr>
              <a:t>Latency</a:t>
            </a:r>
            <a:r>
              <a:rPr lang="en" sz="1600">
                <a:solidFill>
                  <a:schemeClr val="lt1"/>
                </a:solidFill>
              </a:rPr>
              <a:t>: Time from event detection to alert.</a:t>
            </a:r>
            <a:br>
              <a:rPr lang="en" sz="1600">
                <a:solidFill>
                  <a:schemeClr val="lt1"/>
                </a:solidFill>
              </a:rPr>
            </a:b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 sz="1600" b="1">
                <a:solidFill>
                  <a:schemeClr val="lt1"/>
                </a:solidFill>
              </a:rPr>
              <a:t>Scalability</a:t>
            </a:r>
            <a:r>
              <a:rPr lang="en" sz="1600">
                <a:solidFill>
                  <a:schemeClr val="lt1"/>
                </a:solidFill>
              </a:rPr>
              <a:t>: How well the system handles large volumes of logs.</a:t>
            </a:r>
            <a:br>
              <a:rPr lang="en" sz="1600">
                <a:solidFill>
                  <a:schemeClr val="lt1"/>
                </a:solidFill>
              </a:rPr>
            </a:b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 sz="1600" b="1">
                <a:solidFill>
                  <a:schemeClr val="lt1"/>
                </a:solidFill>
              </a:rPr>
              <a:t>Explainability Rating &amp; Feedback loop</a:t>
            </a:r>
            <a:r>
              <a:rPr lang="en" sz="1600">
                <a:solidFill>
                  <a:schemeClr val="lt1"/>
                </a:solidFill>
              </a:rPr>
              <a:t> (via analyst survey): How clear and actionable the AI alert explanations were.</a:t>
            </a:r>
            <a:br>
              <a:rPr lang="en" sz="1600">
                <a:solidFill>
                  <a:schemeClr val="lt1"/>
                </a:solidFill>
              </a:rPr>
            </a:br>
            <a:endParaRPr sz="1600">
              <a:solidFill>
                <a:schemeClr val="lt1"/>
              </a:solidFill>
            </a:endParaRPr>
          </a:p>
          <a:p>
            <a:pPr marL="0" marR="0" lvl="0" indent="0" algn="ctr" rtl="0">
              <a:lnSpc>
                <a:spcPct val="112995"/>
              </a:lnSpc>
              <a:spcBef>
                <a:spcPts val="1200"/>
              </a:spcBef>
              <a:spcAft>
                <a:spcPts val="0"/>
              </a:spcAft>
              <a:buNone/>
            </a:pPr>
            <a:endParaRPr sz="1600" b="1">
              <a:solidFill>
                <a:schemeClr val="lt1"/>
              </a:solidFill>
            </a:endParaRPr>
          </a:p>
        </p:txBody>
      </p:sp>
      <p:sp>
        <p:nvSpPr>
          <p:cNvPr id="201" name="Google Shape;201;p31"/>
          <p:cNvSpPr txBox="1"/>
          <p:nvPr/>
        </p:nvSpPr>
        <p:spPr>
          <a:xfrm>
            <a:off x="4942545" y="2331527"/>
            <a:ext cx="3568500" cy="1077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flipH="1">
            <a:off x="-1182700" y="-385750"/>
            <a:ext cx="10744200" cy="5632133"/>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grpSp>
        <p:nvGrpSpPr>
          <p:cNvPr id="62" name="Google Shape;62;p14"/>
          <p:cNvGrpSpPr/>
          <p:nvPr/>
        </p:nvGrpSpPr>
        <p:grpSpPr>
          <a:xfrm>
            <a:off x="5928537" y="902374"/>
            <a:ext cx="2954193" cy="3206124"/>
            <a:chOff x="-366471" y="-11891"/>
            <a:chExt cx="15572971" cy="14863810"/>
          </a:xfrm>
        </p:grpSpPr>
        <p:sp>
          <p:nvSpPr>
            <p:cNvPr id="63" name="Google Shape;63;p14"/>
            <p:cNvSpPr/>
            <p:nvPr/>
          </p:nvSpPr>
          <p:spPr>
            <a:xfrm>
              <a:off x="-366471" y="-11891"/>
              <a:ext cx="15572971" cy="14863810"/>
            </a:xfrm>
            <a:custGeom>
              <a:avLst/>
              <a:gdLst/>
              <a:ahLst/>
              <a:cxnLst/>
              <a:rect l="l" t="t" r="r" b="b"/>
              <a:pathLst>
                <a:path w="15572971" h="14863810" extrusionOk="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 name="Google Shape;64;p14"/>
            <p:cNvSpPr/>
            <p:nvPr/>
          </p:nvSpPr>
          <p:spPr>
            <a:xfrm>
              <a:off x="-156193" y="188812"/>
              <a:ext cx="15152415" cy="14462405"/>
            </a:xfrm>
            <a:custGeom>
              <a:avLst/>
              <a:gdLst/>
              <a:ahLst/>
              <a:cxnLst/>
              <a:rect l="l" t="t" r="r" b="b"/>
              <a:pathLst>
                <a:path w="15152415" h="14462405" extrusionOk="0">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 name="Google Shape;65;p14"/>
            <p:cNvSpPr/>
            <p:nvPr/>
          </p:nvSpPr>
          <p:spPr>
            <a:xfrm>
              <a:off x="223301" y="551024"/>
              <a:ext cx="14393427" cy="13737979"/>
            </a:xfrm>
            <a:custGeom>
              <a:avLst/>
              <a:gdLst/>
              <a:ahLst/>
              <a:cxnLst/>
              <a:rect l="l" t="t" r="r" b="b"/>
              <a:pathLst>
                <a:path w="14393427" h="13737979" extrusionOk="0">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4">
                <a:alphaModFix/>
              </a:blip>
              <a:stretch>
                <a:fillRect l="-24711" r="-24711"/>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66" name="Google Shape;66;p14"/>
          <p:cNvSpPr txBox="1"/>
          <p:nvPr/>
        </p:nvSpPr>
        <p:spPr>
          <a:xfrm>
            <a:off x="496694" y="442781"/>
            <a:ext cx="5675400" cy="1180200"/>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n" sz="3600" b="1" i="0" u="none" strike="noStrike" cap="none">
                <a:solidFill>
                  <a:srgbClr val="FFFFFF"/>
                </a:solidFill>
                <a:latin typeface="Times New Roman"/>
                <a:ea typeface="Times New Roman"/>
                <a:cs typeface="Times New Roman"/>
                <a:sym typeface="Times New Roman"/>
              </a:rPr>
              <a:t>Problem Statement &amp; Its Importance</a:t>
            </a:r>
            <a:endParaRPr sz="700">
              <a:latin typeface="Times New Roman"/>
              <a:ea typeface="Times New Roman"/>
              <a:cs typeface="Times New Roman"/>
              <a:sym typeface="Times New Roman"/>
            </a:endParaRPr>
          </a:p>
        </p:txBody>
      </p:sp>
      <p:sp>
        <p:nvSpPr>
          <p:cNvPr id="67" name="Google Shape;67;p14"/>
          <p:cNvSpPr txBox="1"/>
          <p:nvPr/>
        </p:nvSpPr>
        <p:spPr>
          <a:xfrm>
            <a:off x="415100" y="1849850"/>
            <a:ext cx="5215800" cy="1219200"/>
          </a:xfrm>
          <a:prstGeom prst="rect">
            <a:avLst/>
          </a:prstGeom>
          <a:noFill/>
          <a:ln>
            <a:noFill/>
          </a:ln>
        </p:spPr>
        <p:txBody>
          <a:bodyPr spcFirstLastPara="1" wrap="square" lIns="0" tIns="0" rIns="0" bIns="0" anchor="t" anchorCtr="0">
            <a:spAutoFit/>
          </a:bodyPr>
          <a:lstStyle/>
          <a:p>
            <a:pPr marL="0" marR="0" lvl="0" indent="0" algn="just" rtl="0">
              <a:lnSpc>
                <a:spcPct val="140006"/>
              </a:lnSpc>
              <a:spcBef>
                <a:spcPts val="0"/>
              </a:spcBef>
              <a:spcAft>
                <a:spcPts val="0"/>
              </a:spcAft>
              <a:buNone/>
            </a:pPr>
            <a:r>
              <a:rPr lang="en" sz="1200">
                <a:solidFill>
                  <a:schemeClr val="lt1"/>
                </a:solidFill>
                <a:latin typeface="Georgia"/>
                <a:ea typeface="Georgia"/>
                <a:cs typeface="Georgia"/>
                <a:sym typeface="Georgia"/>
              </a:rPr>
              <a:t>Enterprises are vulnerable to sophisticated cyber attacks, especially supply chain attacks, where sensitive data is intercepted or rerouted to unauthorized destinations. Traditional security systems often fail to detect these threats in real time, especially when they involve trusted third-party vendors or appear as normal traffic.</a:t>
            </a:r>
            <a:endParaRPr sz="1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p:nvPr/>
        </p:nvSpPr>
        <p:spPr>
          <a:xfrm flipH="1">
            <a:off x="-960120" y="0"/>
            <a:ext cx="10104120" cy="51435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207" name="Google Shape;207;p32"/>
          <p:cNvSpPr txBox="1"/>
          <p:nvPr/>
        </p:nvSpPr>
        <p:spPr>
          <a:xfrm>
            <a:off x="632860" y="2330643"/>
            <a:ext cx="3568500" cy="1077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endParaRPr sz="700"/>
          </a:p>
        </p:txBody>
      </p:sp>
      <p:sp>
        <p:nvSpPr>
          <p:cNvPr id="208" name="Google Shape;208;p32"/>
          <p:cNvSpPr txBox="1"/>
          <p:nvPr/>
        </p:nvSpPr>
        <p:spPr>
          <a:xfrm>
            <a:off x="696400" y="586475"/>
            <a:ext cx="7869600" cy="4142100"/>
          </a:xfrm>
          <a:prstGeom prst="rect">
            <a:avLst/>
          </a:prstGeom>
          <a:noFill/>
          <a:ln>
            <a:noFill/>
          </a:ln>
        </p:spPr>
        <p:txBody>
          <a:bodyPr spcFirstLastPara="1" wrap="square" lIns="0" tIns="0" rIns="0" bIns="0" anchor="t" anchorCtr="0">
            <a:spAutoFit/>
          </a:bodyPr>
          <a:lstStyle/>
          <a:p>
            <a:pPr marL="0" marR="0" lvl="0" indent="0" algn="ctr" rtl="0">
              <a:lnSpc>
                <a:spcPct val="112995"/>
              </a:lnSpc>
              <a:spcBef>
                <a:spcPts val="0"/>
              </a:spcBef>
              <a:spcAft>
                <a:spcPts val="0"/>
              </a:spcAft>
              <a:buNone/>
            </a:pPr>
            <a:r>
              <a:rPr lang="en" sz="1600" b="1">
                <a:solidFill>
                  <a:schemeClr val="lt1"/>
                </a:solidFill>
              </a:rPr>
              <a:t>Ethical Considerations</a:t>
            </a:r>
            <a:endParaRPr sz="1600" b="1">
              <a:solidFill>
                <a:schemeClr val="lt1"/>
              </a:solidFill>
            </a:endParaRPr>
          </a:p>
          <a:p>
            <a:pPr marL="0" marR="0" lvl="0" indent="0" algn="ctr" rtl="0">
              <a:lnSpc>
                <a:spcPct val="112995"/>
              </a:lnSpc>
              <a:spcBef>
                <a:spcPts val="0"/>
              </a:spcBef>
              <a:spcAft>
                <a:spcPts val="0"/>
              </a:spcAft>
              <a:buNone/>
            </a:pPr>
            <a:endParaRPr sz="1600" b="1">
              <a:solidFill>
                <a:schemeClr val="lt1"/>
              </a:solidFill>
            </a:endParaRPr>
          </a:p>
          <a:p>
            <a:pPr marL="457200" marR="0" lvl="0" indent="-330200" algn="l" rtl="0">
              <a:lnSpc>
                <a:spcPct val="112995"/>
              </a:lnSpc>
              <a:spcBef>
                <a:spcPts val="0"/>
              </a:spcBef>
              <a:spcAft>
                <a:spcPts val="0"/>
              </a:spcAft>
              <a:buClr>
                <a:schemeClr val="lt1"/>
              </a:buClr>
              <a:buSzPts val="1600"/>
              <a:buChar char="-"/>
            </a:pPr>
            <a:r>
              <a:rPr lang="en" sz="1600" b="1">
                <a:solidFill>
                  <a:schemeClr val="lt1"/>
                </a:solidFill>
              </a:rPr>
              <a:t>PRIVACY - Using data minimization, anonymization. Using Federated learning</a:t>
            </a:r>
            <a:endParaRPr sz="1600" b="1">
              <a:solidFill>
                <a:schemeClr val="lt1"/>
              </a:solidFill>
            </a:endParaRPr>
          </a:p>
          <a:p>
            <a:pPr marL="457200" marR="0" lvl="0" indent="0" algn="l" rtl="0">
              <a:lnSpc>
                <a:spcPct val="112995"/>
              </a:lnSpc>
              <a:spcBef>
                <a:spcPts val="0"/>
              </a:spcBef>
              <a:spcAft>
                <a:spcPts val="0"/>
              </a:spcAft>
              <a:buNone/>
            </a:pPr>
            <a:endParaRPr sz="1600" b="1">
              <a:solidFill>
                <a:schemeClr val="lt1"/>
              </a:solidFill>
            </a:endParaRPr>
          </a:p>
          <a:p>
            <a:pPr marL="457200" marR="0" lvl="0" indent="-330200" algn="l" rtl="0">
              <a:lnSpc>
                <a:spcPct val="112995"/>
              </a:lnSpc>
              <a:spcBef>
                <a:spcPts val="0"/>
              </a:spcBef>
              <a:spcAft>
                <a:spcPts val="0"/>
              </a:spcAft>
              <a:buClr>
                <a:schemeClr val="lt1"/>
              </a:buClr>
              <a:buSzPts val="1600"/>
              <a:buChar char="-"/>
            </a:pPr>
            <a:r>
              <a:rPr lang="en" sz="1600" b="1">
                <a:solidFill>
                  <a:schemeClr val="lt1"/>
                </a:solidFill>
              </a:rPr>
              <a:t>TRANSPARENCY -  Avoid black-box models for final decisions without justification. Using Explainable AI.</a:t>
            </a:r>
            <a:br>
              <a:rPr lang="en" sz="1600" b="1">
                <a:solidFill>
                  <a:schemeClr val="lt1"/>
                </a:solidFill>
              </a:rPr>
            </a:br>
            <a:endParaRPr sz="1600" b="1">
              <a:solidFill>
                <a:schemeClr val="lt1"/>
              </a:solidFill>
            </a:endParaRPr>
          </a:p>
          <a:p>
            <a:pPr marL="457200" marR="0" lvl="0" indent="-330200" algn="l" rtl="0">
              <a:lnSpc>
                <a:spcPct val="112995"/>
              </a:lnSpc>
              <a:spcBef>
                <a:spcPts val="0"/>
              </a:spcBef>
              <a:spcAft>
                <a:spcPts val="0"/>
              </a:spcAft>
              <a:buClr>
                <a:schemeClr val="lt1"/>
              </a:buClr>
              <a:buSzPts val="1600"/>
              <a:buChar char="-"/>
            </a:pPr>
            <a:r>
              <a:rPr lang="en" sz="1600" b="1">
                <a:solidFill>
                  <a:schemeClr val="lt1"/>
                </a:solidFill>
              </a:rPr>
              <a:t>BIAS AND FAIRNESS - Because of skewed data. Rotate training data sources and ensure diversity</a:t>
            </a:r>
            <a:endParaRPr sz="1600" b="1">
              <a:solidFill>
                <a:schemeClr val="lt1"/>
              </a:solidFill>
            </a:endParaRPr>
          </a:p>
          <a:p>
            <a:pPr marL="0" marR="0" lvl="0" indent="0" algn="l" rtl="0">
              <a:lnSpc>
                <a:spcPct val="112995"/>
              </a:lnSpc>
              <a:spcBef>
                <a:spcPts val="0"/>
              </a:spcBef>
              <a:spcAft>
                <a:spcPts val="0"/>
              </a:spcAft>
              <a:buNone/>
            </a:pPr>
            <a:endParaRPr sz="1600" b="1">
              <a:solidFill>
                <a:schemeClr val="lt1"/>
              </a:solidFill>
            </a:endParaRPr>
          </a:p>
          <a:p>
            <a:pPr marL="457200" marR="0" lvl="0" indent="-330200" algn="l" rtl="0">
              <a:lnSpc>
                <a:spcPct val="112995"/>
              </a:lnSpc>
              <a:spcBef>
                <a:spcPts val="0"/>
              </a:spcBef>
              <a:spcAft>
                <a:spcPts val="0"/>
              </a:spcAft>
              <a:buClr>
                <a:schemeClr val="lt1"/>
              </a:buClr>
              <a:buSzPts val="1600"/>
              <a:buChar char="-"/>
            </a:pPr>
            <a:r>
              <a:rPr lang="en" sz="1600" b="1">
                <a:solidFill>
                  <a:schemeClr val="lt1"/>
                </a:solidFill>
              </a:rPr>
              <a:t>Human-in-the-Loop Design</a:t>
            </a:r>
            <a:endParaRPr sz="1600" b="1">
              <a:solidFill>
                <a:schemeClr val="lt1"/>
              </a:solidFill>
            </a:endParaRPr>
          </a:p>
          <a:p>
            <a:pPr marL="0" marR="0" lvl="0" indent="0" algn="l" rtl="0">
              <a:lnSpc>
                <a:spcPct val="112995"/>
              </a:lnSpc>
              <a:spcBef>
                <a:spcPts val="0"/>
              </a:spcBef>
              <a:spcAft>
                <a:spcPts val="0"/>
              </a:spcAft>
              <a:buNone/>
            </a:pPr>
            <a:endParaRPr sz="1600" b="1">
              <a:solidFill>
                <a:schemeClr val="lt1"/>
              </a:solidFill>
            </a:endParaRPr>
          </a:p>
          <a:p>
            <a:pPr marL="457200" marR="0" lvl="0" indent="-330200" algn="l" rtl="0">
              <a:lnSpc>
                <a:spcPct val="112995"/>
              </a:lnSpc>
              <a:spcBef>
                <a:spcPts val="0"/>
              </a:spcBef>
              <a:spcAft>
                <a:spcPts val="0"/>
              </a:spcAft>
              <a:buClr>
                <a:schemeClr val="lt1"/>
              </a:buClr>
              <a:buSzPts val="1600"/>
              <a:buChar char="-"/>
            </a:pPr>
            <a:r>
              <a:rPr lang="en" sz="1600" b="1">
                <a:solidFill>
                  <a:schemeClr val="lt1"/>
                </a:solidFill>
              </a:rPr>
              <a:t>Compliance &amp; Legal Considerations </a:t>
            </a:r>
            <a:endParaRPr sz="1600" b="1">
              <a:solidFill>
                <a:schemeClr val="lt1"/>
              </a:solidFill>
            </a:endParaRPr>
          </a:p>
          <a:p>
            <a:pPr marL="0" marR="0" lvl="0" indent="0" algn="l" rtl="0">
              <a:lnSpc>
                <a:spcPct val="112995"/>
              </a:lnSpc>
              <a:spcBef>
                <a:spcPts val="0"/>
              </a:spcBef>
              <a:spcAft>
                <a:spcPts val="0"/>
              </a:spcAft>
              <a:buNone/>
            </a:pPr>
            <a:endParaRPr sz="1600" b="1">
              <a:solidFill>
                <a:schemeClr val="lt1"/>
              </a:solidFill>
            </a:endParaRPr>
          </a:p>
        </p:txBody>
      </p:sp>
      <p:sp>
        <p:nvSpPr>
          <p:cNvPr id="209" name="Google Shape;209;p32"/>
          <p:cNvSpPr txBox="1"/>
          <p:nvPr/>
        </p:nvSpPr>
        <p:spPr>
          <a:xfrm>
            <a:off x="4942545" y="2331527"/>
            <a:ext cx="3568500" cy="107700"/>
          </a:xfrm>
          <a:prstGeom prst="rect">
            <a:avLst/>
          </a:prstGeom>
          <a:noFill/>
          <a:ln>
            <a:noFill/>
          </a:ln>
        </p:spPr>
        <p:txBody>
          <a:bodyPr spcFirstLastPara="1" wrap="square" lIns="0" tIns="0" rIns="0" bIns="0" anchor="t" anchorCtr="0">
            <a:spAutoFit/>
          </a:bodyPr>
          <a:lstStyle/>
          <a:p>
            <a:pPr marL="0" marR="0" lvl="0" indent="0" algn="ctr" rtl="0">
              <a:lnSpc>
                <a:spcPct val="140028"/>
              </a:lnSpc>
              <a:spcBef>
                <a:spcPts val="0"/>
              </a:spcBef>
              <a:spcAft>
                <a:spcPts val="0"/>
              </a:spcAft>
              <a:buNone/>
            </a:pP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p:nvPr/>
        </p:nvSpPr>
        <p:spPr>
          <a:xfrm>
            <a:off x="2" y="-85750"/>
            <a:ext cx="9966960" cy="524637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215" name="Google Shape;215;p33"/>
          <p:cNvSpPr/>
          <p:nvPr/>
        </p:nvSpPr>
        <p:spPr>
          <a:xfrm flipH="1">
            <a:off x="512014" y="776026"/>
            <a:ext cx="2672586" cy="4382600"/>
          </a:xfrm>
          <a:custGeom>
            <a:avLst/>
            <a:gdLst/>
            <a:ahLst/>
            <a:cxnLst/>
            <a:rect l="l" t="t" r="r" b="b"/>
            <a:pathLst>
              <a:path w="6941783" h="12795913" extrusionOk="0">
                <a:moveTo>
                  <a:pt x="6941783" y="0"/>
                </a:moveTo>
                <a:lnTo>
                  <a:pt x="0" y="0"/>
                </a:lnTo>
                <a:lnTo>
                  <a:pt x="0" y="12795913"/>
                </a:lnTo>
                <a:lnTo>
                  <a:pt x="6941783" y="12795913"/>
                </a:lnTo>
                <a:lnTo>
                  <a:pt x="6941783" y="0"/>
                </a:lnTo>
                <a:close/>
              </a:path>
            </a:pathLst>
          </a:custGeom>
          <a:blipFill rotWithShape="1">
            <a:blip r:embed="rId4">
              <a:alphaModFix/>
            </a:blip>
            <a:stretch>
              <a:fillRect/>
            </a:stretch>
          </a:blipFill>
          <a:ln>
            <a:noFill/>
          </a:ln>
        </p:spPr>
        <p:txBody>
          <a:bodyPr/>
          <a:lstStyle/>
          <a:p>
            <a:endParaRPr lang="en-US"/>
          </a:p>
        </p:txBody>
      </p:sp>
      <p:sp>
        <p:nvSpPr>
          <p:cNvPr id="216" name="Google Shape;216;p33"/>
          <p:cNvSpPr txBox="1"/>
          <p:nvPr/>
        </p:nvSpPr>
        <p:spPr>
          <a:xfrm>
            <a:off x="3091250" y="1736975"/>
            <a:ext cx="5228700" cy="983700"/>
          </a:xfrm>
          <a:prstGeom prst="rect">
            <a:avLst/>
          </a:prstGeom>
          <a:noFill/>
          <a:ln>
            <a:noFill/>
          </a:ln>
        </p:spPr>
        <p:txBody>
          <a:bodyPr spcFirstLastPara="1" wrap="square" lIns="0" tIns="0" rIns="0" bIns="0" anchor="t" anchorCtr="0">
            <a:spAutoFit/>
          </a:bodyPr>
          <a:lstStyle/>
          <a:p>
            <a:pPr marL="0" marR="0" lvl="0" indent="0" algn="r" rtl="0">
              <a:lnSpc>
                <a:spcPct val="113002"/>
              </a:lnSpc>
              <a:spcBef>
                <a:spcPts val="0"/>
              </a:spcBef>
              <a:spcAft>
                <a:spcPts val="0"/>
              </a:spcAft>
              <a:buNone/>
            </a:pPr>
            <a:r>
              <a:rPr lang="en" sz="3000" b="1">
                <a:solidFill>
                  <a:schemeClr val="lt1"/>
                </a:solidFill>
                <a:latin typeface="Times New Roman"/>
                <a:ea typeface="Times New Roman"/>
                <a:cs typeface="Times New Roman"/>
                <a:sym typeface="Times New Roman"/>
              </a:rPr>
              <a:t>DISCUSSION &amp; KEY FIGURES</a:t>
            </a:r>
            <a:endParaRPr sz="700" b="1">
              <a:solidFill>
                <a:schemeClr val="lt1"/>
              </a:solidFill>
              <a:latin typeface="Times New Roman"/>
              <a:ea typeface="Times New Roman"/>
              <a:cs typeface="Times New Roman"/>
              <a:sym typeface="Times New Roman"/>
            </a:endParaRPr>
          </a:p>
        </p:txBody>
      </p:sp>
      <p:sp>
        <p:nvSpPr>
          <p:cNvPr id="217" name="Google Shape;217;p33"/>
          <p:cNvSpPr txBox="1"/>
          <p:nvPr/>
        </p:nvSpPr>
        <p:spPr>
          <a:xfrm>
            <a:off x="4701897" y="2108503"/>
            <a:ext cx="3927900" cy="1077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p:nvPr/>
        </p:nvSpPr>
        <p:spPr>
          <a:xfrm>
            <a:off x="-3052875" y="-598375"/>
            <a:ext cx="14127480" cy="6840855"/>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223" name="Google Shape;223;p34"/>
          <p:cNvSpPr/>
          <p:nvPr/>
        </p:nvSpPr>
        <p:spPr>
          <a:xfrm rot="-5400000" flipH="1">
            <a:off x="2141698" y="-947961"/>
            <a:ext cx="4860608" cy="7039429"/>
          </a:xfrm>
          <a:custGeom>
            <a:avLst/>
            <a:gdLst/>
            <a:ahLst/>
            <a:cxnLst/>
            <a:rect l="l" t="t" r="r" b="b"/>
            <a:pathLst>
              <a:path w="10287000" h="14514286" extrusionOk="0">
                <a:moveTo>
                  <a:pt x="0" y="14514286"/>
                </a:moveTo>
                <a:lnTo>
                  <a:pt x="10287000" y="14514286"/>
                </a:lnTo>
                <a:lnTo>
                  <a:pt x="10287000" y="0"/>
                </a:lnTo>
                <a:lnTo>
                  <a:pt x="0" y="0"/>
                </a:lnTo>
                <a:lnTo>
                  <a:pt x="0" y="14514286"/>
                </a:lnTo>
                <a:close/>
              </a:path>
            </a:pathLst>
          </a:custGeom>
          <a:blipFill rotWithShape="1">
            <a:blip r:embed="rId4">
              <a:alphaModFix/>
            </a:blip>
            <a:stretch>
              <a:fillRect/>
            </a:stretch>
          </a:blipFill>
          <a:ln>
            <a:noFill/>
          </a:ln>
        </p:spPr>
        <p:txBody>
          <a:bodyPr/>
          <a:lstStyle/>
          <a:p>
            <a:endParaRPr lang="en-US"/>
          </a:p>
        </p:txBody>
      </p:sp>
      <p:sp>
        <p:nvSpPr>
          <p:cNvPr id="224" name="Google Shape;224;p34"/>
          <p:cNvSpPr txBox="1"/>
          <p:nvPr/>
        </p:nvSpPr>
        <p:spPr>
          <a:xfrm>
            <a:off x="4701897" y="2108503"/>
            <a:ext cx="3927900" cy="1077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endParaRPr sz="700"/>
          </a:p>
        </p:txBody>
      </p:sp>
      <p:pic>
        <p:nvPicPr>
          <p:cNvPr id="225" name="Google Shape;225;p34"/>
          <p:cNvPicPr preferRelativeResize="0"/>
          <p:nvPr/>
        </p:nvPicPr>
        <p:blipFill>
          <a:blip r:embed="rId5">
            <a:alphaModFix/>
          </a:blip>
          <a:stretch>
            <a:fillRect/>
          </a:stretch>
        </p:blipFill>
        <p:spPr>
          <a:xfrm>
            <a:off x="198525" y="397025"/>
            <a:ext cx="8613199" cy="401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p:nvPr/>
        </p:nvSpPr>
        <p:spPr>
          <a:xfrm flipH="1">
            <a:off x="-1843065" y="0"/>
            <a:ext cx="11978640" cy="6352223"/>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231" name="Google Shape;231;p35"/>
          <p:cNvSpPr/>
          <p:nvPr/>
        </p:nvSpPr>
        <p:spPr>
          <a:xfrm rot="5400000">
            <a:off x="1056821" y="-1056822"/>
            <a:ext cx="5143500" cy="7257143"/>
          </a:xfrm>
          <a:custGeom>
            <a:avLst/>
            <a:gdLst/>
            <a:ahLst/>
            <a:cxnLst/>
            <a:rect l="l" t="t" r="r" b="b"/>
            <a:pathLst>
              <a:path w="10287000" h="14514286" extrusionOk="0">
                <a:moveTo>
                  <a:pt x="0" y="0"/>
                </a:moveTo>
                <a:lnTo>
                  <a:pt x="10287000" y="0"/>
                </a:lnTo>
                <a:lnTo>
                  <a:pt x="10287000" y="14514286"/>
                </a:lnTo>
                <a:lnTo>
                  <a:pt x="0" y="14514286"/>
                </a:lnTo>
                <a:lnTo>
                  <a:pt x="0" y="0"/>
                </a:lnTo>
                <a:close/>
              </a:path>
            </a:pathLst>
          </a:custGeom>
          <a:blipFill rotWithShape="1">
            <a:blip r:embed="rId4">
              <a:alphaModFix/>
            </a:blip>
            <a:stretch>
              <a:fillRect/>
            </a:stretch>
          </a:blipFill>
          <a:ln>
            <a:noFill/>
          </a:ln>
        </p:spPr>
        <p:txBody>
          <a:bodyPr/>
          <a:lstStyle/>
          <a:p>
            <a:endParaRPr lang="en-US"/>
          </a:p>
        </p:txBody>
      </p:sp>
      <p:sp>
        <p:nvSpPr>
          <p:cNvPr id="232" name="Google Shape;232;p35"/>
          <p:cNvSpPr txBox="1"/>
          <p:nvPr/>
        </p:nvSpPr>
        <p:spPr>
          <a:xfrm>
            <a:off x="514350" y="570875"/>
            <a:ext cx="4773600" cy="461700"/>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n" sz="3000" b="1">
                <a:solidFill>
                  <a:schemeClr val="lt1"/>
                </a:solidFill>
                <a:latin typeface="Times New Roman"/>
                <a:ea typeface="Times New Roman"/>
                <a:cs typeface="Times New Roman"/>
                <a:sym typeface="Times New Roman"/>
              </a:rPr>
              <a:t>Conclusion &amp; Future Work</a:t>
            </a:r>
            <a:endParaRPr sz="3000" b="1">
              <a:solidFill>
                <a:schemeClr val="lt1"/>
              </a:solidFill>
              <a:latin typeface="Times New Roman"/>
              <a:ea typeface="Times New Roman"/>
              <a:cs typeface="Times New Roman"/>
              <a:sym typeface="Times New Roman"/>
            </a:endParaRPr>
          </a:p>
        </p:txBody>
      </p:sp>
      <p:sp>
        <p:nvSpPr>
          <p:cNvPr id="233" name="Google Shape;233;p35"/>
          <p:cNvSpPr txBox="1"/>
          <p:nvPr/>
        </p:nvSpPr>
        <p:spPr>
          <a:xfrm>
            <a:off x="613650" y="1106600"/>
            <a:ext cx="7913700" cy="3140100"/>
          </a:xfrm>
          <a:prstGeom prst="rect">
            <a:avLst/>
          </a:prstGeom>
          <a:noFill/>
          <a:ln>
            <a:noFill/>
          </a:ln>
        </p:spPr>
        <p:txBody>
          <a:bodyPr spcFirstLastPara="1" wrap="square" lIns="0" tIns="0" rIns="0" bIns="0" anchor="t" anchorCtr="0">
            <a:spAutoFit/>
          </a:bodyPr>
          <a:lstStyle/>
          <a:p>
            <a:pPr marL="0" marR="0" lvl="0" indent="0" algn="just" rtl="0">
              <a:lnSpc>
                <a:spcPct val="140006"/>
              </a:lnSpc>
              <a:spcBef>
                <a:spcPts val="0"/>
              </a:spcBef>
              <a:spcAft>
                <a:spcPts val="0"/>
              </a:spcAft>
              <a:buNone/>
            </a:pPr>
            <a:r>
              <a:rPr lang="en" sz="1500">
                <a:solidFill>
                  <a:srgbClr val="FFFFFF"/>
                </a:solidFill>
                <a:latin typeface="Times New Roman"/>
                <a:ea typeface="Times New Roman"/>
                <a:cs typeface="Times New Roman"/>
                <a:sym typeface="Times New Roman"/>
              </a:rPr>
              <a:t>By continuously profiling each vendor’s normal network and application behavior - applying AI to detect deviations even in encrypted traffic - the system uncovers stealthy supply‑chain exfiltration that traditional tools miss. Augmented with </a:t>
            </a:r>
            <a:r>
              <a:rPr lang="en" sz="1500" b="1">
                <a:solidFill>
                  <a:srgbClr val="FFFFFF"/>
                </a:solidFill>
                <a:latin typeface="Times New Roman"/>
                <a:ea typeface="Times New Roman"/>
                <a:cs typeface="Times New Roman"/>
                <a:sym typeface="Times New Roman"/>
              </a:rPr>
              <a:t>SHAP/LIME</a:t>
            </a:r>
            <a:r>
              <a:rPr lang="en" sz="1500">
                <a:solidFill>
                  <a:srgbClr val="FFFFFF"/>
                </a:solidFill>
                <a:latin typeface="Times New Roman"/>
                <a:ea typeface="Times New Roman"/>
                <a:cs typeface="Times New Roman"/>
                <a:sym typeface="Times New Roman"/>
              </a:rPr>
              <a:t> explanations, it delivers clear alerts and automated response actions, enabling rapid containment and reducing breach dwell time.</a:t>
            </a:r>
            <a:endParaRPr sz="1500">
              <a:solidFill>
                <a:srgbClr val="FFFFFF"/>
              </a:solidFill>
              <a:latin typeface="Times New Roman"/>
              <a:ea typeface="Times New Roman"/>
              <a:cs typeface="Times New Roman"/>
              <a:sym typeface="Times New Roman"/>
            </a:endParaRPr>
          </a:p>
          <a:p>
            <a:pPr marL="0" marR="0" lvl="0" indent="0" algn="just" rtl="0">
              <a:lnSpc>
                <a:spcPct val="140006"/>
              </a:lnSpc>
              <a:spcBef>
                <a:spcPts val="0"/>
              </a:spcBef>
              <a:spcAft>
                <a:spcPts val="0"/>
              </a:spcAft>
              <a:buNone/>
            </a:pPr>
            <a:endParaRPr sz="1500">
              <a:solidFill>
                <a:srgbClr val="FFFFFF"/>
              </a:solidFill>
              <a:latin typeface="Times New Roman"/>
              <a:ea typeface="Times New Roman"/>
              <a:cs typeface="Times New Roman"/>
              <a:sym typeface="Times New Roman"/>
            </a:endParaRPr>
          </a:p>
          <a:p>
            <a:pPr marL="0" marR="0" lvl="0" indent="0" algn="just" rtl="0">
              <a:lnSpc>
                <a:spcPct val="140006"/>
              </a:lnSpc>
              <a:spcBef>
                <a:spcPts val="0"/>
              </a:spcBef>
              <a:spcAft>
                <a:spcPts val="0"/>
              </a:spcAft>
              <a:buNone/>
            </a:pPr>
            <a:r>
              <a:rPr lang="en" sz="1500">
                <a:solidFill>
                  <a:srgbClr val="FFFFFF"/>
                </a:solidFill>
                <a:latin typeface="Times New Roman"/>
                <a:ea typeface="Times New Roman"/>
                <a:cs typeface="Times New Roman"/>
                <a:sym typeface="Times New Roman"/>
              </a:rPr>
              <a:t>Future Work:</a:t>
            </a:r>
            <a:endParaRPr sz="1500">
              <a:solidFill>
                <a:srgbClr val="FFFFFF"/>
              </a:solidFill>
              <a:latin typeface="Times New Roman"/>
              <a:ea typeface="Times New Roman"/>
              <a:cs typeface="Times New Roman"/>
              <a:sym typeface="Times New Roman"/>
            </a:endParaRPr>
          </a:p>
          <a:p>
            <a:pPr marL="457200" marR="0" lvl="0" indent="-323850" algn="just" rtl="0">
              <a:lnSpc>
                <a:spcPct val="140006"/>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Scanning of code repositories, CI/CD pipelines, and dark‑web sources - feeding new indicators/features.</a:t>
            </a:r>
            <a:endParaRPr sz="1500">
              <a:solidFill>
                <a:srgbClr val="FFFFFF"/>
              </a:solidFill>
              <a:latin typeface="Times New Roman"/>
              <a:ea typeface="Times New Roman"/>
              <a:cs typeface="Times New Roman"/>
              <a:sym typeface="Times New Roman"/>
            </a:endParaRPr>
          </a:p>
          <a:p>
            <a:pPr marL="457200" marR="0" lvl="0" indent="-323850" algn="just" rtl="0">
              <a:lnSpc>
                <a:spcPct val="140006"/>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Feedback mechanisms so analysts can correct false positives and drive continuous model improvement.</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p:nvPr/>
        </p:nvSpPr>
        <p:spPr>
          <a:xfrm>
            <a:off x="2" y="-140750"/>
            <a:ext cx="9966960" cy="5272088"/>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239" name="Google Shape;239;p36"/>
          <p:cNvSpPr/>
          <p:nvPr/>
        </p:nvSpPr>
        <p:spPr>
          <a:xfrm>
            <a:off x="449215" y="437900"/>
            <a:ext cx="2828925" cy="4114800"/>
          </a:xfrm>
          <a:custGeom>
            <a:avLst/>
            <a:gdLst/>
            <a:ahLst/>
            <a:cxnLst/>
            <a:rect l="l" t="t" r="r" b="b"/>
            <a:pathLst>
              <a:path w="5657850" h="8229600" extrusionOk="0">
                <a:moveTo>
                  <a:pt x="0" y="0"/>
                </a:moveTo>
                <a:lnTo>
                  <a:pt x="5657850" y="0"/>
                </a:lnTo>
                <a:lnTo>
                  <a:pt x="5657850" y="8229600"/>
                </a:lnTo>
                <a:lnTo>
                  <a:pt x="0" y="8229600"/>
                </a:lnTo>
                <a:lnTo>
                  <a:pt x="0" y="0"/>
                </a:lnTo>
                <a:close/>
              </a:path>
            </a:pathLst>
          </a:custGeom>
          <a:blipFill rotWithShape="1">
            <a:blip r:embed="rId4">
              <a:alphaModFix/>
            </a:blip>
            <a:stretch>
              <a:fillRect/>
            </a:stretch>
          </a:blipFill>
          <a:ln>
            <a:noFill/>
          </a:ln>
        </p:spPr>
        <p:txBody>
          <a:bodyPr/>
          <a:lstStyle/>
          <a:p>
            <a:endParaRPr lang="en-US"/>
          </a:p>
        </p:txBody>
      </p:sp>
      <p:sp>
        <p:nvSpPr>
          <p:cNvPr id="240" name="Google Shape;240;p36"/>
          <p:cNvSpPr txBox="1"/>
          <p:nvPr/>
        </p:nvSpPr>
        <p:spPr>
          <a:xfrm>
            <a:off x="4807231" y="551265"/>
            <a:ext cx="3551700" cy="554100"/>
          </a:xfrm>
          <a:prstGeom prst="rect">
            <a:avLst/>
          </a:prstGeom>
          <a:noFill/>
          <a:ln>
            <a:noFill/>
          </a:ln>
        </p:spPr>
        <p:txBody>
          <a:bodyPr spcFirstLastPara="1" wrap="square" lIns="0" tIns="0" rIns="0" bIns="0" anchor="t" anchorCtr="0">
            <a:spAutoFit/>
          </a:bodyPr>
          <a:lstStyle/>
          <a:p>
            <a:pPr marL="0" marR="0" lvl="0" indent="0" algn="ctr" rtl="0">
              <a:lnSpc>
                <a:spcPct val="112992"/>
              </a:lnSpc>
              <a:spcBef>
                <a:spcPts val="0"/>
              </a:spcBef>
              <a:spcAft>
                <a:spcPts val="0"/>
              </a:spcAft>
              <a:buNone/>
            </a:pPr>
            <a:r>
              <a:rPr lang="en" sz="3600" b="1">
                <a:solidFill>
                  <a:srgbClr val="FFFFFF"/>
                </a:solidFill>
              </a:rPr>
              <a:t>References</a:t>
            </a:r>
            <a:endParaRPr sz="700"/>
          </a:p>
        </p:txBody>
      </p:sp>
      <p:sp>
        <p:nvSpPr>
          <p:cNvPr id="241" name="Google Shape;241;p36"/>
          <p:cNvSpPr txBox="1"/>
          <p:nvPr/>
        </p:nvSpPr>
        <p:spPr>
          <a:xfrm>
            <a:off x="5350373" y="2813475"/>
            <a:ext cx="2832900" cy="107700"/>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endParaRPr sz="700"/>
          </a:p>
        </p:txBody>
      </p:sp>
      <p:sp>
        <p:nvSpPr>
          <p:cNvPr id="242" name="Google Shape;242;p36"/>
          <p:cNvSpPr txBox="1"/>
          <p:nvPr/>
        </p:nvSpPr>
        <p:spPr>
          <a:xfrm>
            <a:off x="4340400" y="1263325"/>
            <a:ext cx="5080200" cy="3365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u="sng">
                <a:solidFill>
                  <a:schemeClr val="lt1"/>
                </a:solidFill>
                <a:hlinkClick r:id="rId5">
                  <a:extLst>
                    <a:ext uri="{A12FA001-AC4F-418D-AE19-62706E023703}">
                      <ahyp:hlinkClr xmlns:ahyp="http://schemas.microsoft.com/office/drawing/2018/hyperlinkcolor" val="tx"/>
                    </a:ext>
                  </a:extLst>
                </a:hlinkClick>
              </a:rPr>
              <a:t>https://www.sciencedirect.com/science/article/pii/S2665917422001799</a:t>
            </a:r>
            <a:endParaRPr sz="1800">
              <a:solidFill>
                <a:schemeClr val="lt1"/>
              </a:solidFill>
            </a:endParaRPr>
          </a:p>
          <a:p>
            <a:pPr marL="457200" lvl="0" indent="-342900" algn="l" rtl="0">
              <a:spcBef>
                <a:spcPts val="0"/>
              </a:spcBef>
              <a:spcAft>
                <a:spcPts val="0"/>
              </a:spcAft>
              <a:buClr>
                <a:schemeClr val="lt1"/>
              </a:buClr>
              <a:buSzPts val="1800"/>
              <a:buChar char="-"/>
            </a:pPr>
            <a:r>
              <a:rPr lang="en" sz="1800" u="sng">
                <a:solidFill>
                  <a:schemeClr val="hlink"/>
                </a:solidFill>
                <a:hlinkClick r:id="rId6"/>
              </a:rPr>
              <a:t>https://www.sciencedirect.com/science/article/pii/S2772662225000013</a:t>
            </a:r>
            <a:endParaRPr sz="1800">
              <a:solidFill>
                <a:schemeClr val="lt1"/>
              </a:solidFill>
            </a:endParaRPr>
          </a:p>
          <a:p>
            <a:pPr marL="457200" lvl="0" indent="-342900" algn="l" rtl="0">
              <a:spcBef>
                <a:spcPts val="0"/>
              </a:spcBef>
              <a:spcAft>
                <a:spcPts val="0"/>
              </a:spcAft>
              <a:buClr>
                <a:schemeClr val="lt1"/>
              </a:buClr>
              <a:buSzPts val="1800"/>
              <a:buChar char="-"/>
            </a:pPr>
            <a:endParaRPr sz="1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p:nvPr/>
        </p:nvSpPr>
        <p:spPr>
          <a:xfrm flipH="1">
            <a:off x="-1920240" y="-781550"/>
            <a:ext cx="11064240" cy="7123747"/>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248" name="Google Shape;248;p37"/>
          <p:cNvSpPr/>
          <p:nvPr/>
        </p:nvSpPr>
        <p:spPr>
          <a:xfrm>
            <a:off x="2169168" y="-1636978"/>
            <a:ext cx="4805664" cy="6780478"/>
          </a:xfrm>
          <a:custGeom>
            <a:avLst/>
            <a:gdLst/>
            <a:ahLst/>
            <a:cxnLst/>
            <a:rect l="l" t="t" r="r" b="b"/>
            <a:pathLst>
              <a:path w="9611327" h="13560956" extrusionOk="0">
                <a:moveTo>
                  <a:pt x="0" y="0"/>
                </a:moveTo>
                <a:lnTo>
                  <a:pt x="9611328" y="0"/>
                </a:lnTo>
                <a:lnTo>
                  <a:pt x="9611328" y="13560956"/>
                </a:lnTo>
                <a:lnTo>
                  <a:pt x="0" y="13560956"/>
                </a:lnTo>
                <a:lnTo>
                  <a:pt x="0" y="0"/>
                </a:lnTo>
                <a:close/>
              </a:path>
            </a:pathLst>
          </a:custGeom>
          <a:blipFill rotWithShape="1">
            <a:blip r:embed="rId4">
              <a:alphaModFix/>
            </a:blip>
            <a:stretch>
              <a:fillRect/>
            </a:stretch>
          </a:blipFill>
          <a:ln>
            <a:noFill/>
          </a:ln>
        </p:spPr>
        <p:txBody>
          <a:bodyPr/>
          <a:lstStyle/>
          <a:p>
            <a:endParaRPr lang="en-US"/>
          </a:p>
        </p:txBody>
      </p:sp>
      <p:sp>
        <p:nvSpPr>
          <p:cNvPr id="249" name="Google Shape;249;p37"/>
          <p:cNvSpPr txBox="1"/>
          <p:nvPr/>
        </p:nvSpPr>
        <p:spPr>
          <a:xfrm>
            <a:off x="2621702" y="2813314"/>
            <a:ext cx="3900596" cy="277624"/>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600" b="0" i="0" u="none" strike="noStrike" cap="none">
                <a:solidFill>
                  <a:srgbClr val="FFFFFF"/>
                </a:solidFill>
                <a:latin typeface="Arial"/>
                <a:ea typeface="Arial"/>
                <a:cs typeface="Arial"/>
                <a:sym typeface="Arial"/>
              </a:rPr>
              <a:t>FOR YOUR ATTENTION</a:t>
            </a:r>
            <a:endParaRPr sz="700"/>
          </a:p>
        </p:txBody>
      </p:sp>
      <p:sp>
        <p:nvSpPr>
          <p:cNvPr id="250" name="Google Shape;250;p37"/>
          <p:cNvSpPr txBox="1"/>
          <p:nvPr/>
        </p:nvSpPr>
        <p:spPr>
          <a:xfrm>
            <a:off x="2325816" y="2085899"/>
            <a:ext cx="4492368" cy="725517"/>
          </a:xfrm>
          <a:prstGeom prst="rect">
            <a:avLst/>
          </a:prstGeom>
          <a:noFill/>
          <a:ln>
            <a:noFill/>
          </a:ln>
        </p:spPr>
        <p:txBody>
          <a:bodyPr spcFirstLastPara="1" wrap="square" lIns="0" tIns="0" rIns="0" bIns="0" anchor="t" anchorCtr="0">
            <a:spAutoFit/>
          </a:bodyPr>
          <a:lstStyle/>
          <a:p>
            <a:pPr marL="0" marR="0" lvl="0" indent="0" algn="ctr" rtl="0">
              <a:lnSpc>
                <a:spcPct val="113002"/>
              </a:lnSpc>
              <a:spcBef>
                <a:spcPts val="0"/>
              </a:spcBef>
              <a:spcAft>
                <a:spcPts val="0"/>
              </a:spcAft>
              <a:buNone/>
            </a:pPr>
            <a:r>
              <a:rPr lang="en" sz="5000" b="1" i="0" u="none" strike="noStrike" cap="none">
                <a:solidFill>
                  <a:srgbClr val="FFFFFF"/>
                </a:solidFill>
                <a:latin typeface="Arial"/>
                <a:ea typeface="Arial"/>
                <a:cs typeface="Arial"/>
                <a:sym typeface="Arial"/>
              </a:rPr>
              <a:t>THANK YOU!</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p:nvPr/>
        </p:nvSpPr>
        <p:spPr>
          <a:xfrm flipH="1">
            <a:off x="-1129775" y="-974575"/>
            <a:ext cx="10972800" cy="61722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73" name="Google Shape;73;p15"/>
          <p:cNvSpPr txBox="1"/>
          <p:nvPr/>
        </p:nvSpPr>
        <p:spPr>
          <a:xfrm>
            <a:off x="457500" y="407450"/>
            <a:ext cx="3255000" cy="3786600"/>
          </a:xfrm>
          <a:prstGeom prst="rect">
            <a:avLst/>
          </a:prstGeom>
          <a:noFill/>
          <a:ln>
            <a:noFill/>
          </a:ln>
        </p:spPr>
        <p:txBody>
          <a:bodyPr spcFirstLastPara="1" wrap="square" lIns="0" tIns="0" rIns="0" bIns="0" anchor="t" anchorCtr="0">
            <a:spAutoFit/>
          </a:bodyPr>
          <a:lstStyle/>
          <a:p>
            <a:pPr marL="0" marR="0" lvl="0" indent="0" algn="just" rtl="0">
              <a:lnSpc>
                <a:spcPct val="140006"/>
              </a:lnSpc>
              <a:spcBef>
                <a:spcPts val="0"/>
              </a:spcBef>
              <a:spcAft>
                <a:spcPts val="0"/>
              </a:spcAft>
              <a:buNone/>
            </a:pPr>
            <a:r>
              <a:rPr lang="en" sz="1500">
                <a:solidFill>
                  <a:schemeClr val="lt1"/>
                </a:solidFill>
                <a:latin typeface="Times New Roman"/>
                <a:ea typeface="Times New Roman"/>
                <a:cs typeface="Times New Roman"/>
                <a:sym typeface="Times New Roman"/>
              </a:rPr>
              <a:t>Today, an average software project has </a:t>
            </a:r>
            <a:r>
              <a:rPr lang="en" sz="1500">
                <a:solidFill>
                  <a:schemeClr val="lt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203 dependencies</a:t>
            </a:r>
            <a:r>
              <a:rPr lang="en" sz="1500">
                <a:solidFill>
                  <a:schemeClr val="lt1"/>
                </a:solidFill>
                <a:latin typeface="Times New Roman"/>
                <a:ea typeface="Times New Roman"/>
                <a:cs typeface="Times New Roman"/>
                <a:sym typeface="Times New Roman"/>
              </a:rPr>
              <a:t>. If a popular app includes one compromised dependency, EVERY BUSINESS that downloads from the vendor is compromised as well, so the number of victims can grow exponentially.</a:t>
            </a:r>
            <a:endParaRPr sz="1500">
              <a:solidFill>
                <a:schemeClr val="lt1"/>
              </a:solidFill>
              <a:latin typeface="Times New Roman"/>
              <a:ea typeface="Times New Roman"/>
              <a:cs typeface="Times New Roman"/>
              <a:sym typeface="Times New Roman"/>
            </a:endParaRPr>
          </a:p>
          <a:p>
            <a:pPr marL="0" marR="0" lvl="0" indent="0" algn="just" rtl="0">
              <a:lnSpc>
                <a:spcPct val="140006"/>
              </a:lnSpc>
              <a:spcBef>
                <a:spcPts val="0"/>
              </a:spcBef>
              <a:spcAft>
                <a:spcPts val="0"/>
              </a:spcAft>
              <a:buNone/>
            </a:pPr>
            <a:endParaRPr sz="1500">
              <a:solidFill>
                <a:schemeClr val="lt1"/>
              </a:solidFill>
              <a:latin typeface="Times New Roman"/>
              <a:ea typeface="Times New Roman"/>
              <a:cs typeface="Times New Roman"/>
              <a:sym typeface="Times New Roman"/>
            </a:endParaRPr>
          </a:p>
          <a:p>
            <a:pPr marL="0" marR="0" lvl="0" indent="0" algn="just" rtl="0">
              <a:lnSpc>
                <a:spcPct val="140006"/>
              </a:lnSpc>
              <a:spcBef>
                <a:spcPts val="0"/>
              </a:spcBef>
              <a:spcAft>
                <a:spcPts val="0"/>
              </a:spcAft>
              <a:buNone/>
            </a:pPr>
            <a:r>
              <a:rPr lang="en" sz="1500">
                <a:solidFill>
                  <a:schemeClr val="lt1"/>
                </a:solidFill>
                <a:latin typeface="Times New Roman"/>
                <a:ea typeface="Times New Roman"/>
                <a:cs typeface="Times New Roman"/>
                <a:sym typeface="Times New Roman"/>
              </a:rPr>
              <a:t>Past year data-&gt; </a:t>
            </a:r>
            <a:endParaRPr sz="1500">
              <a:solidFill>
                <a:schemeClr val="lt1"/>
              </a:solidFill>
              <a:latin typeface="Times New Roman"/>
              <a:ea typeface="Times New Roman"/>
              <a:cs typeface="Times New Roman"/>
              <a:sym typeface="Times New Roman"/>
            </a:endParaRPr>
          </a:p>
          <a:p>
            <a:pPr marL="0" marR="0" lvl="0" indent="0" algn="just" rtl="0">
              <a:lnSpc>
                <a:spcPct val="140006"/>
              </a:lnSpc>
              <a:spcBef>
                <a:spcPts val="0"/>
              </a:spcBef>
              <a:spcAft>
                <a:spcPts val="0"/>
              </a:spcAft>
              <a:buNone/>
            </a:pPr>
            <a:r>
              <a:rPr lang="en" sz="1500" u="sng">
                <a:solidFill>
                  <a:schemeClr val="hlink"/>
                </a:solidFill>
                <a:latin typeface="Times New Roman"/>
                <a:ea typeface="Times New Roman"/>
                <a:cs typeface="Times New Roman"/>
                <a:sym typeface="Times New Roman"/>
                <a:hlinkClick r:id="rId5"/>
              </a:rPr>
              <a:t>https://www.sonatype.com/state-of-the-software-supply-chain/introduction</a:t>
            </a:r>
            <a:endParaRPr sz="1500">
              <a:solidFill>
                <a:schemeClr val="lt1"/>
              </a:solidFill>
              <a:latin typeface="Times New Roman"/>
              <a:ea typeface="Times New Roman"/>
              <a:cs typeface="Times New Roman"/>
              <a:sym typeface="Times New Roman"/>
            </a:endParaRPr>
          </a:p>
          <a:p>
            <a:pPr marL="0" marR="0" lvl="0" indent="0" algn="just" rtl="0">
              <a:lnSpc>
                <a:spcPct val="140006"/>
              </a:lnSpc>
              <a:spcBef>
                <a:spcPts val="0"/>
              </a:spcBef>
              <a:spcAft>
                <a:spcPts val="0"/>
              </a:spcAft>
              <a:buNone/>
            </a:pPr>
            <a:endParaRPr sz="1500">
              <a:solidFill>
                <a:schemeClr val="lt1"/>
              </a:solidFill>
              <a:latin typeface="Times New Roman"/>
              <a:ea typeface="Times New Roman"/>
              <a:cs typeface="Times New Roman"/>
              <a:sym typeface="Times New Roman"/>
            </a:endParaRPr>
          </a:p>
        </p:txBody>
      </p:sp>
      <p:pic>
        <p:nvPicPr>
          <p:cNvPr id="74" name="Google Shape;74;p15" descr="https://www.sonatype.com/state-of-the-software-supply-chain/introduction"/>
          <p:cNvPicPr preferRelativeResize="0"/>
          <p:nvPr/>
        </p:nvPicPr>
        <p:blipFill>
          <a:blip r:embed="rId6">
            <a:alphaModFix/>
          </a:blip>
          <a:stretch>
            <a:fillRect/>
          </a:stretch>
        </p:blipFill>
        <p:spPr>
          <a:xfrm>
            <a:off x="4155000" y="407450"/>
            <a:ext cx="4650001" cy="320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p:nvPr/>
        </p:nvSpPr>
        <p:spPr>
          <a:xfrm flipH="1">
            <a:off x="-1143000" y="-1983623"/>
            <a:ext cx="10287000" cy="7123747"/>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80" name="Google Shape;80;p16"/>
          <p:cNvSpPr txBox="1"/>
          <p:nvPr/>
        </p:nvSpPr>
        <p:spPr>
          <a:xfrm>
            <a:off x="457500" y="407450"/>
            <a:ext cx="3255000" cy="231000"/>
          </a:xfrm>
          <a:prstGeom prst="rect">
            <a:avLst/>
          </a:prstGeom>
          <a:noFill/>
          <a:ln>
            <a:noFill/>
          </a:ln>
        </p:spPr>
        <p:txBody>
          <a:bodyPr spcFirstLastPara="1" wrap="square" lIns="0" tIns="0" rIns="0" bIns="0" anchor="t" anchorCtr="0">
            <a:spAutoFit/>
          </a:bodyPr>
          <a:lstStyle/>
          <a:p>
            <a:pPr marL="0" marR="0" lvl="0" indent="0" algn="just" rtl="0">
              <a:lnSpc>
                <a:spcPct val="140006"/>
              </a:lnSpc>
              <a:spcBef>
                <a:spcPts val="0"/>
              </a:spcBef>
              <a:spcAft>
                <a:spcPts val="0"/>
              </a:spcAft>
              <a:buNone/>
            </a:pPr>
            <a:endParaRPr sz="1500">
              <a:solidFill>
                <a:schemeClr val="lt1"/>
              </a:solidFill>
              <a:latin typeface="Times New Roman"/>
              <a:ea typeface="Times New Roman"/>
              <a:cs typeface="Times New Roman"/>
              <a:sym typeface="Times New Roman"/>
            </a:endParaRPr>
          </a:p>
        </p:txBody>
      </p:sp>
      <p:pic>
        <p:nvPicPr>
          <p:cNvPr id="81" name="Google Shape;81;p16"/>
          <p:cNvPicPr preferRelativeResize="0"/>
          <p:nvPr/>
        </p:nvPicPr>
        <p:blipFill rotWithShape="1">
          <a:blip r:embed="rId4">
            <a:alphaModFix/>
          </a:blip>
          <a:srcRect l="1273" t="6445"/>
          <a:stretch/>
        </p:blipFill>
        <p:spPr>
          <a:xfrm>
            <a:off x="668400" y="1119800"/>
            <a:ext cx="7957501" cy="300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p:nvPr/>
        </p:nvSpPr>
        <p:spPr>
          <a:xfrm flipH="1">
            <a:off x="-1028700" y="-1396875"/>
            <a:ext cx="10287000" cy="6609398"/>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blip>
            <a:stretch>
              <a:fillRect/>
            </a:stretch>
          </a:blipFill>
          <a:ln>
            <a:noFill/>
          </a:ln>
        </p:spPr>
        <p:txBody>
          <a:bodyPr/>
          <a:lstStyle/>
          <a:p>
            <a:endParaRPr lang="en-US"/>
          </a:p>
        </p:txBody>
      </p:sp>
      <p:sp>
        <p:nvSpPr>
          <p:cNvPr id="87" name="Google Shape;87;p17"/>
          <p:cNvSpPr txBox="1"/>
          <p:nvPr/>
        </p:nvSpPr>
        <p:spPr>
          <a:xfrm>
            <a:off x="496703" y="442775"/>
            <a:ext cx="8337600" cy="554100"/>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n" sz="3600" b="1">
                <a:solidFill>
                  <a:srgbClr val="FFFFFF"/>
                </a:solidFill>
              </a:rPr>
              <a:t>Some stats….</a:t>
            </a:r>
            <a:endParaRPr sz="700"/>
          </a:p>
        </p:txBody>
      </p:sp>
      <p:sp>
        <p:nvSpPr>
          <p:cNvPr id="88" name="Google Shape;88;p17"/>
          <p:cNvSpPr txBox="1"/>
          <p:nvPr/>
        </p:nvSpPr>
        <p:spPr>
          <a:xfrm>
            <a:off x="611575" y="1344100"/>
            <a:ext cx="7960800" cy="184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1200"/>
              </a:spcAft>
              <a:buSzPts val="1100"/>
              <a:buNone/>
            </a:pPr>
            <a:endParaRPr sz="1200">
              <a:solidFill>
                <a:schemeClr val="lt1"/>
              </a:solidFill>
              <a:latin typeface="Georgia"/>
              <a:ea typeface="Georgia"/>
              <a:cs typeface="Georgia"/>
              <a:sym typeface="Georgia"/>
            </a:endParaRPr>
          </a:p>
        </p:txBody>
      </p:sp>
      <p:pic>
        <p:nvPicPr>
          <p:cNvPr id="89" name="Google Shape;89;p17" descr="https://www.alertlogic.com/blog/the-most-compelling-cybersecurity-stats-of-2022/"/>
          <p:cNvPicPr preferRelativeResize="0"/>
          <p:nvPr/>
        </p:nvPicPr>
        <p:blipFill>
          <a:blip r:embed="rId4">
            <a:alphaModFix/>
          </a:blip>
          <a:stretch>
            <a:fillRect/>
          </a:stretch>
        </p:blipFill>
        <p:spPr>
          <a:xfrm>
            <a:off x="389325" y="1421000"/>
            <a:ext cx="5079026" cy="3262299"/>
          </a:xfrm>
          <a:prstGeom prst="rect">
            <a:avLst/>
          </a:prstGeom>
          <a:noFill/>
          <a:ln>
            <a:noFill/>
          </a:ln>
        </p:spPr>
      </p:pic>
      <p:sp>
        <p:nvSpPr>
          <p:cNvPr id="90" name="Google Shape;90;p17"/>
          <p:cNvSpPr txBox="1"/>
          <p:nvPr/>
        </p:nvSpPr>
        <p:spPr>
          <a:xfrm>
            <a:off x="5820275" y="1470850"/>
            <a:ext cx="2842500" cy="2652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350">
                <a:solidFill>
                  <a:schemeClr val="lt1"/>
                </a:solidFill>
                <a:latin typeface="Times New Roman"/>
                <a:ea typeface="Times New Roman"/>
                <a:cs typeface="Times New Roman"/>
                <a:sym typeface="Times New Roman"/>
              </a:rPr>
              <a:t>Given the dependent nature of supply chains, we cannot ignore this new menace to software that seems safe. One infection may take an astonishingly short amount of time to spread and wreak havoc. Supply chains will feel the pressure to evolve with the tools they rely on, as more software providers rethink their signed-and-sealed coding architecture.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p:nvPr/>
        </p:nvSpPr>
        <p:spPr>
          <a:xfrm>
            <a:off x="-251460" y="-153262"/>
            <a:ext cx="10287000" cy="5297805"/>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96" name="Google Shape;96;p18"/>
          <p:cNvSpPr/>
          <p:nvPr/>
        </p:nvSpPr>
        <p:spPr>
          <a:xfrm rot="-5400000" flipH="1">
            <a:off x="2308855" y="-1042217"/>
            <a:ext cx="4526280" cy="7075714"/>
          </a:xfrm>
          <a:custGeom>
            <a:avLst/>
            <a:gdLst/>
            <a:ahLst/>
            <a:cxnLst/>
            <a:rect l="l" t="t" r="r" b="b"/>
            <a:pathLst>
              <a:path w="10287000" h="14514286" extrusionOk="0">
                <a:moveTo>
                  <a:pt x="0" y="14514286"/>
                </a:moveTo>
                <a:lnTo>
                  <a:pt x="10287000" y="14514286"/>
                </a:lnTo>
                <a:lnTo>
                  <a:pt x="10287000" y="0"/>
                </a:lnTo>
                <a:lnTo>
                  <a:pt x="0" y="0"/>
                </a:lnTo>
                <a:lnTo>
                  <a:pt x="0" y="14514286"/>
                </a:lnTo>
                <a:close/>
              </a:path>
            </a:pathLst>
          </a:custGeom>
          <a:blipFill rotWithShape="1">
            <a:blip r:embed="rId4">
              <a:alphaModFix/>
            </a:blip>
            <a:stretch>
              <a:fillRect/>
            </a:stretch>
          </a:blipFill>
          <a:ln>
            <a:noFill/>
          </a:ln>
        </p:spPr>
        <p:txBody>
          <a:bodyPr/>
          <a:lstStyle/>
          <a:p>
            <a:endParaRPr lang="en-US"/>
          </a:p>
        </p:txBody>
      </p:sp>
      <p:sp>
        <p:nvSpPr>
          <p:cNvPr id="97" name="Google Shape;97;p18"/>
          <p:cNvSpPr/>
          <p:nvPr/>
        </p:nvSpPr>
        <p:spPr>
          <a:xfrm flipH="1">
            <a:off x="77146" y="492675"/>
            <a:ext cx="2019652" cy="3415284"/>
          </a:xfrm>
          <a:custGeom>
            <a:avLst/>
            <a:gdLst/>
            <a:ahLst/>
            <a:cxnLst/>
            <a:rect l="l" t="t" r="r" b="b"/>
            <a:pathLst>
              <a:path w="4956202" h="8229600" extrusionOk="0">
                <a:moveTo>
                  <a:pt x="4956202" y="0"/>
                </a:moveTo>
                <a:lnTo>
                  <a:pt x="0" y="0"/>
                </a:lnTo>
                <a:lnTo>
                  <a:pt x="0" y="8229600"/>
                </a:lnTo>
                <a:lnTo>
                  <a:pt x="4956202" y="8229600"/>
                </a:lnTo>
                <a:lnTo>
                  <a:pt x="4956202" y="0"/>
                </a:lnTo>
                <a:close/>
              </a:path>
            </a:pathLst>
          </a:custGeom>
          <a:blipFill rotWithShape="1">
            <a:blip r:embed="rId5">
              <a:alphaModFix/>
            </a:blip>
            <a:stretch>
              <a:fillRect/>
            </a:stretch>
          </a:blipFill>
          <a:ln>
            <a:noFill/>
          </a:ln>
        </p:spPr>
        <p:txBody>
          <a:bodyPr/>
          <a:lstStyle/>
          <a:p>
            <a:endParaRPr lang="en-US"/>
          </a:p>
        </p:txBody>
      </p:sp>
      <p:sp>
        <p:nvSpPr>
          <p:cNvPr id="98" name="Google Shape;98;p18"/>
          <p:cNvSpPr txBox="1"/>
          <p:nvPr/>
        </p:nvSpPr>
        <p:spPr>
          <a:xfrm>
            <a:off x="1500000" y="266175"/>
            <a:ext cx="7159800" cy="461700"/>
          </a:xfrm>
          <a:prstGeom prst="rect">
            <a:avLst/>
          </a:prstGeom>
          <a:noFill/>
          <a:ln>
            <a:noFill/>
          </a:ln>
        </p:spPr>
        <p:txBody>
          <a:bodyPr spcFirstLastPara="1" wrap="square" lIns="0" tIns="0" rIns="0" bIns="0" anchor="t" anchorCtr="0">
            <a:spAutoFit/>
          </a:bodyPr>
          <a:lstStyle/>
          <a:p>
            <a:pPr marL="0" marR="0" lvl="0" indent="0" algn="r" rtl="0">
              <a:lnSpc>
                <a:spcPct val="113002"/>
              </a:lnSpc>
              <a:spcBef>
                <a:spcPts val="0"/>
              </a:spcBef>
              <a:spcAft>
                <a:spcPts val="0"/>
              </a:spcAft>
              <a:buNone/>
            </a:pPr>
            <a:r>
              <a:rPr lang="en" sz="3000" b="1">
                <a:solidFill>
                  <a:schemeClr val="lt1"/>
                </a:solidFill>
                <a:latin typeface="Times New Roman"/>
                <a:ea typeface="Times New Roman"/>
                <a:cs typeface="Times New Roman"/>
                <a:sym typeface="Times New Roman"/>
              </a:rPr>
              <a:t>State of the Field / Literature Review</a:t>
            </a:r>
            <a:endParaRPr sz="700" b="1">
              <a:solidFill>
                <a:schemeClr val="lt1"/>
              </a:solidFill>
              <a:latin typeface="Times New Roman"/>
              <a:ea typeface="Times New Roman"/>
              <a:cs typeface="Times New Roman"/>
              <a:sym typeface="Times New Roman"/>
            </a:endParaRPr>
          </a:p>
        </p:txBody>
      </p:sp>
      <p:sp>
        <p:nvSpPr>
          <p:cNvPr id="99" name="Google Shape;99;p18"/>
          <p:cNvSpPr txBox="1"/>
          <p:nvPr/>
        </p:nvSpPr>
        <p:spPr>
          <a:xfrm>
            <a:off x="2096800" y="843375"/>
            <a:ext cx="6432300" cy="4433100"/>
          </a:xfrm>
          <a:prstGeom prst="rect">
            <a:avLst/>
          </a:prstGeom>
          <a:noFill/>
          <a:ln>
            <a:noFill/>
          </a:ln>
        </p:spPr>
        <p:txBody>
          <a:bodyPr spcFirstLastPara="1" wrap="square" lIns="0" tIns="0" rIns="0" bIns="0" anchor="t" anchorCtr="0">
            <a:spAutoFit/>
          </a:bodyPr>
          <a:lstStyle/>
          <a:p>
            <a:pPr marL="457200" marR="0" lvl="0" indent="-317500" algn="just" rtl="0">
              <a:lnSpc>
                <a:spcPct val="140000"/>
              </a:lnSpc>
              <a:spcBef>
                <a:spcPts val="0"/>
              </a:spcBef>
              <a:spcAft>
                <a:spcPts val="0"/>
              </a:spcAft>
              <a:buClr>
                <a:schemeClr val="lt1"/>
              </a:buClr>
              <a:buSzPts val="1400"/>
              <a:buFont typeface="Times New Roman"/>
              <a:buChar char="-"/>
            </a:pPr>
            <a:r>
              <a:rPr lang="en" sz="1500">
                <a:solidFill>
                  <a:schemeClr val="lt1"/>
                </a:solidFill>
                <a:latin typeface="Times New Roman"/>
                <a:ea typeface="Times New Roman"/>
                <a:cs typeface="Times New Roman"/>
                <a:sym typeface="Times New Roman"/>
              </a:rPr>
              <a:t>Numerous studies on software supply chain risk management (NIST C‑SCRM, SBOM analysis) focus on static vulnerability scanning and vendor risk scoring.</a:t>
            </a:r>
            <a:endParaRPr sz="1500">
              <a:solidFill>
                <a:schemeClr val="lt1"/>
              </a:solidFill>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endParaRPr sz="1500">
              <a:solidFill>
                <a:schemeClr val="lt1"/>
              </a:solidFill>
              <a:latin typeface="Times New Roman"/>
              <a:ea typeface="Times New Roman"/>
              <a:cs typeface="Times New Roman"/>
              <a:sym typeface="Times New Roman"/>
            </a:endParaRPr>
          </a:p>
          <a:p>
            <a:pPr marL="457200" marR="0" lvl="0" indent="-323850" algn="just" rtl="0">
              <a:lnSpc>
                <a:spcPct val="140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Current methods lack real‑time, fine‑grained visibility into encrypted or obfuscated traffic flows, leaving exfiltration channels undetected.</a:t>
            </a:r>
            <a:endParaRPr sz="1500">
              <a:solidFill>
                <a:schemeClr val="lt1"/>
              </a:solidFill>
              <a:latin typeface="Times New Roman"/>
              <a:ea typeface="Times New Roman"/>
              <a:cs typeface="Times New Roman"/>
              <a:sym typeface="Times New Roman"/>
            </a:endParaRPr>
          </a:p>
          <a:p>
            <a:pPr marL="457200" marR="0" lvl="0" indent="0" algn="just" rtl="0">
              <a:lnSpc>
                <a:spcPct val="140000"/>
              </a:lnSpc>
              <a:spcBef>
                <a:spcPts val="0"/>
              </a:spcBef>
              <a:spcAft>
                <a:spcPts val="0"/>
              </a:spcAft>
              <a:buNone/>
            </a:pPr>
            <a:endParaRPr sz="1500">
              <a:solidFill>
                <a:schemeClr val="lt1"/>
              </a:solidFill>
              <a:latin typeface="Times New Roman"/>
              <a:ea typeface="Times New Roman"/>
              <a:cs typeface="Times New Roman"/>
              <a:sym typeface="Times New Roman"/>
            </a:endParaRPr>
          </a:p>
          <a:p>
            <a:pPr marL="457200" marR="0" lvl="0" indent="-323850" algn="just" rtl="0">
              <a:lnSpc>
                <a:spcPct val="140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Most AI solutions operate as black boxes, analysts struggle to trust or act on alerts without clear explanations.</a:t>
            </a:r>
            <a:endParaRPr sz="1500">
              <a:solidFill>
                <a:schemeClr val="lt1"/>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None/>
            </a:pPr>
            <a:endParaRPr sz="1500">
              <a:solidFill>
                <a:schemeClr val="lt1"/>
              </a:solidFill>
              <a:latin typeface="Times New Roman"/>
              <a:ea typeface="Times New Roman"/>
              <a:cs typeface="Times New Roman"/>
              <a:sym typeface="Times New Roman"/>
            </a:endParaRPr>
          </a:p>
          <a:p>
            <a:pPr marL="457200" marR="0" lvl="0" indent="-323850" algn="just" rtl="0">
              <a:lnSpc>
                <a:spcPct val="140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Opportunities exist for AI systems that combine flow‑metadata analysis with unsupervised and supervised learning to detect supply‑chain exfiltration in real time.</a:t>
            </a:r>
            <a:endParaRPr sz="1500">
              <a:solidFill>
                <a:schemeClr val="lt1"/>
              </a:solidFill>
              <a:latin typeface="Times New Roman"/>
              <a:ea typeface="Times New Roman"/>
              <a:cs typeface="Times New Roman"/>
              <a:sym typeface="Times New Roman"/>
            </a:endParaRPr>
          </a:p>
          <a:p>
            <a:pPr marL="0" marR="0" lvl="0" indent="0" algn="just" rtl="0">
              <a:lnSpc>
                <a:spcPct val="140000"/>
              </a:lnSpc>
              <a:spcBef>
                <a:spcPts val="0"/>
              </a:spcBef>
              <a:spcAft>
                <a:spcPts val="0"/>
              </a:spcAft>
              <a:buNone/>
            </a:pPr>
            <a:endParaRPr sz="15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p:nvPr/>
        </p:nvSpPr>
        <p:spPr>
          <a:xfrm>
            <a:off x="0" y="-180376"/>
            <a:ext cx="10607040" cy="545211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graphicFrame>
        <p:nvGraphicFramePr>
          <p:cNvPr id="121" name="Google Shape;121;p21"/>
          <p:cNvGraphicFramePr/>
          <p:nvPr/>
        </p:nvGraphicFramePr>
        <p:xfrm>
          <a:off x="986813" y="555938"/>
          <a:ext cx="7170375" cy="4380500"/>
        </p:xfrm>
        <a:graphic>
          <a:graphicData uri="http://schemas.openxmlformats.org/drawingml/2006/table">
            <a:tbl>
              <a:tblPr>
                <a:noFill/>
                <a:tableStyleId>{8F94A2F2-3BEF-4708-9DBC-C958036D6EA4}</a:tableStyleId>
              </a:tblPr>
              <a:tblGrid>
                <a:gridCol w="2001500">
                  <a:extLst>
                    <a:ext uri="{9D8B030D-6E8A-4147-A177-3AD203B41FA5}">
                      <a16:colId xmlns:a16="http://schemas.microsoft.com/office/drawing/2014/main" val="20000"/>
                    </a:ext>
                  </a:extLst>
                </a:gridCol>
                <a:gridCol w="1979850">
                  <a:extLst>
                    <a:ext uri="{9D8B030D-6E8A-4147-A177-3AD203B41FA5}">
                      <a16:colId xmlns:a16="http://schemas.microsoft.com/office/drawing/2014/main" val="20001"/>
                    </a:ext>
                  </a:extLst>
                </a:gridCol>
                <a:gridCol w="3189025">
                  <a:extLst>
                    <a:ext uri="{9D8B030D-6E8A-4147-A177-3AD203B41FA5}">
                      <a16:colId xmlns:a16="http://schemas.microsoft.com/office/drawing/2014/main" val="20002"/>
                    </a:ext>
                  </a:extLst>
                </a:gridCol>
              </a:tblGrid>
              <a:tr h="723050">
                <a:tc>
                  <a:txBody>
                    <a:bodyPr/>
                    <a:lstStyle/>
                    <a:p>
                      <a:pPr marL="0" lvl="0" indent="0" algn="ctr" rtl="0">
                        <a:lnSpc>
                          <a:spcPct val="115000"/>
                        </a:lnSpc>
                        <a:spcBef>
                          <a:spcPts val="0"/>
                        </a:spcBef>
                        <a:spcAft>
                          <a:spcPts val="0"/>
                        </a:spcAft>
                        <a:buNone/>
                      </a:pPr>
                      <a:r>
                        <a:rPr lang="en" sz="1200" b="1">
                          <a:solidFill>
                            <a:schemeClr val="lt1"/>
                          </a:solidFill>
                          <a:latin typeface="Times New Roman"/>
                          <a:ea typeface="Times New Roman"/>
                          <a:cs typeface="Times New Roman"/>
                          <a:sym typeface="Times New Roman"/>
                        </a:rPr>
                        <a:t>Current Method</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en" sz="1200" b="1">
                          <a:solidFill>
                            <a:schemeClr val="lt1"/>
                          </a:solidFill>
                          <a:latin typeface="Times New Roman"/>
                          <a:ea typeface="Times New Roman"/>
                          <a:cs typeface="Times New Roman"/>
                          <a:sym typeface="Times New Roman"/>
                        </a:rPr>
                        <a:t>Key Limitation</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en" sz="1200" b="1">
                          <a:solidFill>
                            <a:schemeClr val="lt1"/>
                          </a:solidFill>
                          <a:latin typeface="Times New Roman"/>
                          <a:ea typeface="Times New Roman"/>
                          <a:cs typeface="Times New Roman"/>
                          <a:sym typeface="Times New Roman"/>
                        </a:rPr>
                        <a:t>AI-Driven Opportunity</a:t>
                      </a:r>
                      <a:endParaRPr sz="1200" b="1">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775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SIEM / Log Analytics</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Rule-based systems are reactive and noisy</a:t>
                      </a:r>
                      <a:endParaRPr sz="12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AI-based correlation engines</a:t>
                      </a:r>
                      <a:r>
                        <a:rPr lang="en" sz="1200">
                          <a:solidFill>
                            <a:schemeClr val="lt1"/>
                          </a:solidFill>
                          <a:latin typeface="Times New Roman"/>
                          <a:ea typeface="Times New Roman"/>
                          <a:cs typeface="Times New Roman"/>
                          <a:sym typeface="Times New Roman"/>
                        </a:rPr>
                        <a:t> can cluster related events, prioritize real threats, and reduce false positives.</a:t>
                      </a:r>
                      <a:endParaRPr sz="12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775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Third-Party Risk Scoring</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Snapshot-based risk assessments</a:t>
                      </a:r>
                      <a:endParaRPr sz="12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Continuous behavioral profiling of vendors</a:t>
                      </a:r>
                      <a:r>
                        <a:rPr lang="en" sz="1200">
                          <a:solidFill>
                            <a:schemeClr val="lt1"/>
                          </a:solidFill>
                          <a:latin typeface="Times New Roman"/>
                          <a:ea typeface="Times New Roman"/>
                          <a:cs typeface="Times New Roman"/>
                          <a:sym typeface="Times New Roman"/>
                        </a:rPr>
                        <a:t> using AI can detect when “trusted” parties behave abnormally.</a:t>
                      </a:r>
                      <a:endParaRPr sz="12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46390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Zero Trust</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Doesn’t detect data exfiltration or insider misuse</a:t>
                      </a:r>
                      <a:endParaRPr sz="12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C</a:t>
                      </a:r>
                      <a:r>
                        <a:rPr lang="en" sz="1200" b="1">
                          <a:solidFill>
                            <a:schemeClr val="lt1"/>
                          </a:solidFill>
                          <a:latin typeface="Times New Roman"/>
                          <a:ea typeface="Times New Roman"/>
                          <a:cs typeface="Times New Roman"/>
                          <a:sym typeface="Times New Roman"/>
                        </a:rPr>
                        <a:t>ontext-aware AI</a:t>
                      </a:r>
                      <a:r>
                        <a:rPr lang="en" sz="1200">
                          <a:solidFill>
                            <a:schemeClr val="lt1"/>
                          </a:solidFill>
                          <a:latin typeface="Times New Roman"/>
                          <a:ea typeface="Times New Roman"/>
                          <a:cs typeface="Times New Roman"/>
                          <a:sym typeface="Times New Roman"/>
                        </a:rPr>
                        <a:t> can detect lateral movement, credential misuse, and suspicious data transfers in real time.</a:t>
                      </a:r>
                      <a:endParaRPr sz="12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775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Threat Intelligence</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Reactive; depends on known indicators</a:t>
                      </a:r>
                      <a:endParaRPr sz="12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NLP models</a:t>
                      </a:r>
                      <a:r>
                        <a:rPr lang="en" sz="1200">
                          <a:solidFill>
                            <a:schemeClr val="lt1"/>
                          </a:solidFill>
                          <a:latin typeface="Times New Roman"/>
                          <a:ea typeface="Times New Roman"/>
                          <a:cs typeface="Times New Roman"/>
                          <a:sym typeface="Times New Roman"/>
                        </a:rPr>
                        <a:t> can analyze global threat feeds, emails, code commits, and security reports to anticipate emerging threats.</a:t>
                      </a:r>
                      <a:endParaRPr sz="12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SCA / SBOM</a:t>
                      </a:r>
                      <a:endParaRPr sz="1200" b="1">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a:solidFill>
                            <a:schemeClr val="lt1"/>
                          </a:solidFill>
                          <a:latin typeface="Times New Roman"/>
                          <a:ea typeface="Times New Roman"/>
                          <a:cs typeface="Times New Roman"/>
                          <a:sym typeface="Times New Roman"/>
                        </a:rPr>
                        <a:t>Static and offline; no runtime visibility</a:t>
                      </a:r>
                      <a:endParaRPr sz="12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AI models can trace software behavior at runtime</a:t>
                      </a:r>
                      <a:r>
                        <a:rPr lang="en" sz="1200">
                          <a:solidFill>
                            <a:schemeClr val="lt1"/>
                          </a:solidFill>
                          <a:latin typeface="Times New Roman"/>
                          <a:ea typeface="Times New Roman"/>
                          <a:cs typeface="Times New Roman"/>
                          <a:sym typeface="Times New Roman"/>
                        </a:rPr>
                        <a:t> and detect unexpected interactions with external services.</a:t>
                      </a:r>
                      <a:endParaRPr sz="12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p:nvPr/>
        </p:nvSpPr>
        <p:spPr>
          <a:xfrm>
            <a:off x="-251460" y="-153262"/>
            <a:ext cx="10287000" cy="5297805"/>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105" name="Google Shape;105;p19"/>
          <p:cNvSpPr/>
          <p:nvPr/>
        </p:nvSpPr>
        <p:spPr>
          <a:xfrm rot="-5400000" flipH="1">
            <a:off x="2308855" y="-1042217"/>
            <a:ext cx="4526280" cy="7075714"/>
          </a:xfrm>
          <a:custGeom>
            <a:avLst/>
            <a:gdLst/>
            <a:ahLst/>
            <a:cxnLst/>
            <a:rect l="l" t="t" r="r" b="b"/>
            <a:pathLst>
              <a:path w="10287000" h="14514286" extrusionOk="0">
                <a:moveTo>
                  <a:pt x="0" y="14514286"/>
                </a:moveTo>
                <a:lnTo>
                  <a:pt x="10287000" y="14514286"/>
                </a:lnTo>
                <a:lnTo>
                  <a:pt x="10287000" y="0"/>
                </a:lnTo>
                <a:lnTo>
                  <a:pt x="0" y="0"/>
                </a:lnTo>
                <a:lnTo>
                  <a:pt x="0" y="14514286"/>
                </a:lnTo>
                <a:close/>
              </a:path>
            </a:pathLst>
          </a:custGeom>
          <a:blipFill rotWithShape="1">
            <a:blip r:embed="rId4">
              <a:alphaModFix/>
            </a:blip>
            <a:stretch>
              <a:fillRect/>
            </a:stretch>
          </a:blipFill>
          <a:ln>
            <a:noFill/>
          </a:ln>
        </p:spPr>
        <p:txBody>
          <a:bodyPr/>
          <a:lstStyle/>
          <a:p>
            <a:endParaRPr lang="en-US"/>
          </a:p>
        </p:txBody>
      </p:sp>
      <p:sp>
        <p:nvSpPr>
          <p:cNvPr id="106" name="Google Shape;106;p19"/>
          <p:cNvSpPr txBox="1"/>
          <p:nvPr/>
        </p:nvSpPr>
        <p:spPr>
          <a:xfrm>
            <a:off x="395500" y="232500"/>
            <a:ext cx="4098300" cy="461700"/>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n" sz="3000" b="1">
                <a:solidFill>
                  <a:schemeClr val="lt1"/>
                </a:solidFill>
                <a:latin typeface="Times New Roman"/>
                <a:ea typeface="Times New Roman"/>
                <a:cs typeface="Times New Roman"/>
                <a:sym typeface="Times New Roman"/>
              </a:rPr>
              <a:t>Spot the differences            </a:t>
            </a:r>
            <a:endParaRPr sz="700" b="1">
              <a:solidFill>
                <a:schemeClr val="lt1"/>
              </a:solidFill>
              <a:latin typeface="Times New Roman"/>
              <a:ea typeface="Times New Roman"/>
              <a:cs typeface="Times New Roman"/>
              <a:sym typeface="Times New Roman"/>
            </a:endParaRPr>
          </a:p>
        </p:txBody>
      </p:sp>
      <p:pic>
        <p:nvPicPr>
          <p:cNvPr id="107" name="Google Shape;107;p19"/>
          <p:cNvPicPr preferRelativeResize="0"/>
          <p:nvPr/>
        </p:nvPicPr>
        <p:blipFill>
          <a:blip r:embed="rId5">
            <a:alphaModFix/>
          </a:blip>
          <a:stretch>
            <a:fillRect/>
          </a:stretch>
        </p:blipFill>
        <p:spPr>
          <a:xfrm>
            <a:off x="1034150" y="787999"/>
            <a:ext cx="5711951" cy="380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p:nvPr/>
        </p:nvSpPr>
        <p:spPr>
          <a:xfrm>
            <a:off x="-251460" y="-153262"/>
            <a:ext cx="10287000" cy="5297805"/>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US"/>
          </a:p>
        </p:txBody>
      </p:sp>
      <p:sp>
        <p:nvSpPr>
          <p:cNvPr id="113" name="Google Shape;113;p20"/>
          <p:cNvSpPr/>
          <p:nvPr/>
        </p:nvSpPr>
        <p:spPr>
          <a:xfrm rot="-5400000" flipH="1">
            <a:off x="2308855" y="-1042217"/>
            <a:ext cx="4526280" cy="7075714"/>
          </a:xfrm>
          <a:custGeom>
            <a:avLst/>
            <a:gdLst/>
            <a:ahLst/>
            <a:cxnLst/>
            <a:rect l="l" t="t" r="r" b="b"/>
            <a:pathLst>
              <a:path w="10287000" h="14514286" extrusionOk="0">
                <a:moveTo>
                  <a:pt x="0" y="14514286"/>
                </a:moveTo>
                <a:lnTo>
                  <a:pt x="10287000" y="14514286"/>
                </a:lnTo>
                <a:lnTo>
                  <a:pt x="10287000" y="0"/>
                </a:lnTo>
                <a:lnTo>
                  <a:pt x="0" y="0"/>
                </a:lnTo>
                <a:lnTo>
                  <a:pt x="0" y="14514286"/>
                </a:lnTo>
                <a:close/>
              </a:path>
            </a:pathLst>
          </a:custGeom>
          <a:blipFill rotWithShape="1">
            <a:blip r:embed="rId4">
              <a:alphaModFix/>
            </a:blip>
            <a:stretch>
              <a:fillRect/>
            </a:stretch>
          </a:blipFill>
          <a:ln>
            <a:noFill/>
          </a:ln>
        </p:spPr>
        <p:txBody>
          <a:bodyPr/>
          <a:lstStyle/>
          <a:p>
            <a:endParaRPr lang="en-US"/>
          </a:p>
        </p:txBody>
      </p:sp>
      <p:sp>
        <p:nvSpPr>
          <p:cNvPr id="114" name="Google Shape;114;p20"/>
          <p:cNvSpPr txBox="1"/>
          <p:nvPr/>
        </p:nvSpPr>
        <p:spPr>
          <a:xfrm>
            <a:off x="384675" y="0"/>
            <a:ext cx="7159800" cy="461700"/>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n" sz="3000" b="1">
                <a:solidFill>
                  <a:schemeClr val="lt1"/>
                </a:solidFill>
                <a:latin typeface="Times New Roman"/>
                <a:ea typeface="Times New Roman"/>
                <a:cs typeface="Times New Roman"/>
                <a:sym typeface="Times New Roman"/>
              </a:rPr>
              <a:t>Spot the differences            </a:t>
            </a:r>
            <a:endParaRPr sz="700" b="1">
              <a:solidFill>
                <a:schemeClr val="lt1"/>
              </a:solidFill>
              <a:latin typeface="Times New Roman"/>
              <a:ea typeface="Times New Roman"/>
              <a:cs typeface="Times New Roman"/>
              <a:sym typeface="Times New Roman"/>
            </a:endParaRPr>
          </a:p>
        </p:txBody>
      </p:sp>
      <p:sp>
        <p:nvSpPr>
          <p:cNvPr id="115" name="Google Shape;115;p20"/>
          <p:cNvSpPr txBox="1"/>
          <p:nvPr/>
        </p:nvSpPr>
        <p:spPr>
          <a:xfrm>
            <a:off x="0" y="551275"/>
            <a:ext cx="8738400" cy="420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lt1"/>
                </a:solidFill>
              </a:rPr>
              <a:t>Here are the </a:t>
            </a:r>
            <a:r>
              <a:rPr lang="en" sz="1100" b="1">
                <a:solidFill>
                  <a:schemeClr val="lt1"/>
                </a:solidFill>
              </a:rPr>
              <a:t>differences between the two images</a:t>
            </a:r>
            <a:r>
              <a:rPr lang="en" sz="1100">
                <a:solidFill>
                  <a:schemeClr val="lt1"/>
                </a:solidFill>
              </a:rPr>
              <a:t> (Left vs right):</a:t>
            </a:r>
            <a:endParaRPr sz="1100">
              <a:solidFill>
                <a:schemeClr val="lt1"/>
              </a:solidFill>
            </a:endParaRPr>
          </a:p>
          <a:p>
            <a:pPr marL="457200" lvl="0" indent="-298450" algn="l" rtl="0">
              <a:lnSpc>
                <a:spcPct val="115000"/>
              </a:lnSpc>
              <a:spcBef>
                <a:spcPts val="1200"/>
              </a:spcBef>
              <a:spcAft>
                <a:spcPts val="0"/>
              </a:spcAft>
              <a:buClr>
                <a:schemeClr val="lt1"/>
              </a:buClr>
              <a:buSzPts val="1100"/>
              <a:buAutoNum type="arabicPeriod"/>
            </a:pPr>
            <a:r>
              <a:rPr lang="en" sz="1100" b="1">
                <a:solidFill>
                  <a:schemeClr val="lt1"/>
                </a:solidFill>
              </a:rPr>
              <a:t>Top left flower</a:t>
            </a:r>
            <a:r>
              <a:rPr lang="en" sz="1100">
                <a:solidFill>
                  <a:schemeClr val="lt1"/>
                </a:solidFill>
              </a:rPr>
              <a:t> – The petal on the left image is full; on the right image, it's partially missing.</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Top right corner</a:t>
            </a:r>
            <a:r>
              <a:rPr lang="en" sz="1100">
                <a:solidFill>
                  <a:schemeClr val="lt1"/>
                </a:solidFill>
              </a:rPr>
              <a:t> – One petal is missing from the flower in the right image.</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Yellow flower on the left</a:t>
            </a:r>
            <a:r>
              <a:rPr lang="en" sz="1100">
                <a:solidFill>
                  <a:schemeClr val="lt1"/>
                </a:solidFill>
              </a:rPr>
              <a:t> – Present in the right image, but </a:t>
            </a:r>
            <a:r>
              <a:rPr lang="en" sz="1100" b="1">
                <a:solidFill>
                  <a:schemeClr val="lt1"/>
                </a:solidFill>
              </a:rPr>
              <a:t>missing</a:t>
            </a:r>
            <a:r>
              <a:rPr lang="en" sz="1100">
                <a:solidFill>
                  <a:schemeClr val="lt1"/>
                </a:solidFill>
              </a:rPr>
              <a:t> in the left.</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Butterfly wings</a:t>
            </a:r>
            <a:r>
              <a:rPr lang="en" sz="1100">
                <a:solidFill>
                  <a:schemeClr val="lt1"/>
                </a:solidFill>
              </a:rPr>
              <a:t> – The </a:t>
            </a:r>
            <a:r>
              <a:rPr lang="en" sz="1100" b="1">
                <a:solidFill>
                  <a:schemeClr val="lt1"/>
                </a:solidFill>
              </a:rPr>
              <a:t>spot pattern</a:t>
            </a:r>
            <a:r>
              <a:rPr lang="en" sz="1100">
                <a:solidFill>
                  <a:schemeClr val="lt1"/>
                </a:solidFill>
              </a:rPr>
              <a:t> on the butterfly differs slightly between the two.</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Red handle of the net</a:t>
            </a:r>
            <a:r>
              <a:rPr lang="en" sz="1100">
                <a:solidFill>
                  <a:schemeClr val="lt1"/>
                </a:solidFill>
              </a:rPr>
              <a:t> – The right image has an </a:t>
            </a:r>
            <a:r>
              <a:rPr lang="en" sz="1100" b="1">
                <a:solidFill>
                  <a:schemeClr val="lt1"/>
                </a:solidFill>
              </a:rPr>
              <a:t>extra black ring</a:t>
            </a:r>
            <a:r>
              <a:rPr lang="en" sz="1100">
                <a:solidFill>
                  <a:schemeClr val="lt1"/>
                </a:solidFill>
              </a:rPr>
              <a:t> on the handle that’s missing in the left.</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Bottom right white flower</a:t>
            </a:r>
            <a:r>
              <a:rPr lang="en" sz="1100">
                <a:solidFill>
                  <a:schemeClr val="lt1"/>
                </a:solidFill>
              </a:rPr>
              <a:t> – Present in the left image but </a:t>
            </a:r>
            <a:r>
              <a:rPr lang="en" sz="1100" b="1">
                <a:solidFill>
                  <a:schemeClr val="lt1"/>
                </a:solidFill>
              </a:rPr>
              <a:t>missing</a:t>
            </a:r>
            <a:r>
              <a:rPr lang="en" sz="1100">
                <a:solidFill>
                  <a:schemeClr val="lt1"/>
                </a:solidFill>
              </a:rPr>
              <a:t> in the right.</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Petal near bottom center</a:t>
            </a:r>
            <a:r>
              <a:rPr lang="en" sz="1100">
                <a:solidFill>
                  <a:schemeClr val="lt1"/>
                </a:solidFill>
              </a:rPr>
              <a:t> – The </a:t>
            </a:r>
            <a:r>
              <a:rPr lang="en" sz="1100" b="1">
                <a:solidFill>
                  <a:schemeClr val="lt1"/>
                </a:solidFill>
              </a:rPr>
              <a:t>curled petal</a:t>
            </a:r>
            <a:r>
              <a:rPr lang="en" sz="1100">
                <a:solidFill>
                  <a:schemeClr val="lt1"/>
                </a:solidFill>
              </a:rPr>
              <a:t> points differently in each image.</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Brown stem near the net's left</a:t>
            </a:r>
            <a:r>
              <a:rPr lang="en" sz="1100">
                <a:solidFill>
                  <a:schemeClr val="lt1"/>
                </a:solidFill>
              </a:rPr>
              <a:t> – In the left image it’s more curved; in the right it’s straighter.</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Hole in the net</a:t>
            </a:r>
            <a:r>
              <a:rPr lang="en" sz="1100">
                <a:solidFill>
                  <a:schemeClr val="lt1"/>
                </a:solidFill>
              </a:rPr>
              <a:t> – One of the holes near the top of the net is </a:t>
            </a:r>
            <a:r>
              <a:rPr lang="en" sz="1100" b="1">
                <a:solidFill>
                  <a:schemeClr val="lt1"/>
                </a:solidFill>
              </a:rPr>
              <a:t>missing</a:t>
            </a:r>
            <a:r>
              <a:rPr lang="en" sz="1100">
                <a:solidFill>
                  <a:schemeClr val="lt1"/>
                </a:solidFill>
              </a:rPr>
              <a:t> in the right image.</a:t>
            </a:r>
            <a:br>
              <a:rPr lang="en" sz="1100">
                <a:solidFill>
                  <a:schemeClr val="lt1"/>
                </a:solidFill>
              </a:rPr>
            </a:b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 sz="1100" b="1">
                <a:solidFill>
                  <a:schemeClr val="lt1"/>
                </a:solidFill>
              </a:rPr>
              <a:t>Stem to the left of the net</a:t>
            </a:r>
            <a:r>
              <a:rPr lang="en" sz="1100">
                <a:solidFill>
                  <a:schemeClr val="lt1"/>
                </a:solidFill>
              </a:rPr>
              <a:t> – A </a:t>
            </a:r>
            <a:r>
              <a:rPr lang="en" sz="1100" b="1">
                <a:solidFill>
                  <a:schemeClr val="lt1"/>
                </a:solidFill>
              </a:rPr>
              <a:t>tiny bud is missing</a:t>
            </a:r>
            <a:r>
              <a:rPr lang="en" sz="1100">
                <a:solidFill>
                  <a:schemeClr val="lt1"/>
                </a:solidFill>
              </a:rPr>
              <a:t> in the right image.</a:t>
            </a:r>
            <a:endParaRPr sz="110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1142</Words>
  <Application>Microsoft Macintosh PowerPoint</Application>
  <PresentationFormat>On-screen Show (16:9)</PresentationFormat>
  <Paragraphs>119</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Georgia</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Hemanth Guntupalli</cp:lastModifiedBy>
  <cp:revision>1</cp:revision>
  <dcterms:modified xsi:type="dcterms:W3CDTF">2025-04-22T22:58:43Z</dcterms:modified>
</cp:coreProperties>
</file>